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 id="214748365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9" roundtripDataSignature="AMtx7mghi/xvGyHp6S1tkHjrmkbtpw7lk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customschemas.google.com/relationships/presentationmetadata" Target="metadata"/><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fbbf5f1d35_0_3:notes"/>
          <p:cNvSpPr txBox="1"/>
          <p:nvPr>
            <p:ph idx="1" type="body"/>
          </p:nvPr>
        </p:nvSpPr>
        <p:spPr>
          <a:xfrm>
            <a:off x="685800" y="4343400"/>
            <a:ext cx="5486400" cy="4114800"/>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t/>
            </a:r>
            <a:endParaRPr/>
          </a:p>
        </p:txBody>
      </p:sp>
      <p:sp>
        <p:nvSpPr>
          <p:cNvPr id="130" name="Google Shape;130;g3fbbf5f1d35_0_3:notes"/>
          <p:cNvSpPr/>
          <p:nvPr>
            <p:ph idx="2" type="sldImg"/>
          </p:nvPr>
        </p:nvSpPr>
        <p:spPr>
          <a:xfrm>
            <a:off x="1714753" y="685800"/>
            <a:ext cx="3429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fbc5842b4f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3fbc5842b4f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22566ec18fe98aea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h22566ec18fe98aea_0_1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h22566ec18fe98aea_0_1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h22566ec18fe98aea_0_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fbc5842b4f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g3fbc5842b4f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fbc5842b4f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g3fbc5842b4f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fbc5842b4f_0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g3fbc5842b4f_0_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fbc5842b4f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g3fbc5842b4f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h22566ec18fe98aea_0_2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h22566ec18fe98aea_0_2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bc5842b4f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 name="Google Shape;199;g3fbc5842b4f_0_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fbc5842b4f_0_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g3fbc5842b4f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fbc5842b4f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g3fbc5842b4f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bc5842b4f_0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g3fbc5842b4f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fbc5842b4f_0_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g3fbc5842b4f_0_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bc5842b4f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3fbc5842b4f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fbc5842b4f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3fbc5842b4f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h5885c8b74fa22b0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h5885c8b74fa22b0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bc5842b4f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g3fbc5842b4f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fbc5842b4f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3fbc5842b4f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h22566ec18fe98aea_0_1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h22566ec18fe98aea_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fbc5842b4f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g3fbc5842b4f_0_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bc5842b4f_0_1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g3fbc5842b4f_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h5885c8b74fa22b09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h5885c8b74fa22b09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fbc5842b4f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g3fbc5842b4f_0_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fbc5842b4f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g3fbc5842b4f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f9981418b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g3f9981418b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dab5968117_0_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g3dab5968117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e3099a57ad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g3e3099a57ad_0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fbbf5f1d35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7" name="Google Shape;327;g3fbbf5f1d35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fbbf5f1d35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g3fbbf5f1d35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fbbf5f1d35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g3fbbf5f1d35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h22566ec18fe98aea_0_169:notes"/>
          <p:cNvSpPr txBox="1"/>
          <p:nvPr>
            <p:ph idx="1" type="body"/>
          </p:nvPr>
        </p:nvSpPr>
        <p:spPr>
          <a:xfrm>
            <a:off x="685800" y="4343400"/>
            <a:ext cx="5486400" cy="4114800"/>
          </a:xfrm>
          <a:prstGeom prst="rect">
            <a:avLst/>
          </a:prstGeom>
          <a:noFill/>
          <a:ln>
            <a:noFill/>
          </a:ln>
        </p:spPr>
        <p:txBody>
          <a:bodyPr anchorCtr="0" anchor="t" bIns="49950" lIns="49950" spcFirstLastPara="1" rIns="49950" wrap="square" tIns="49950">
            <a:noAutofit/>
          </a:bodyPr>
          <a:lstStyle/>
          <a:p>
            <a:pPr indent="0" lvl="0" marL="0" rtl="0" algn="l">
              <a:lnSpc>
                <a:spcPct val="100000"/>
              </a:lnSpc>
              <a:spcBef>
                <a:spcPts val="0"/>
              </a:spcBef>
              <a:spcAft>
                <a:spcPts val="0"/>
              </a:spcAft>
              <a:buSzPts val="600"/>
              <a:buNone/>
            </a:pPr>
            <a:r>
              <a:t/>
            </a:r>
            <a:endParaRPr/>
          </a:p>
        </p:txBody>
      </p:sp>
      <p:sp>
        <p:nvSpPr>
          <p:cNvPr id="345" name="Google Shape;345;h22566ec18fe98aea_0_169:notes"/>
          <p:cNvSpPr/>
          <p:nvPr>
            <p:ph idx="2" type="sldImg"/>
          </p:nvPr>
        </p:nvSpPr>
        <p:spPr>
          <a:xfrm>
            <a:off x="1714753" y="685800"/>
            <a:ext cx="3429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25"/>
          <p:cNvSpPr txBox="1"/>
          <p:nvPr>
            <p:ph type="title"/>
          </p:nvPr>
        </p:nvSpPr>
        <p:spPr>
          <a:xfrm>
            <a:off x="1193475" y="1255147"/>
            <a:ext cx="4292100" cy="707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b="1" i="0" sz="3800">
                <a:solidFill>
                  <a:srgbClr val="F5ECF1"/>
                </a:solidFill>
                <a:latin typeface="Arial"/>
                <a:ea typeface="Arial"/>
                <a:cs typeface="Arial"/>
                <a:sym typeface="Aria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3" name="Google Shape;13;p25"/>
          <p:cNvSpPr txBox="1"/>
          <p:nvPr>
            <p:ph idx="1" type="body"/>
          </p:nvPr>
        </p:nvSpPr>
        <p:spPr>
          <a:xfrm>
            <a:off x="4509197" y="2153059"/>
            <a:ext cx="4114200" cy="42714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800"/>
              <a:buNone/>
              <a:defRPr b="1" i="0" sz="2000">
                <a:solidFill>
                  <a:schemeClr val="lt1"/>
                </a:solidFill>
                <a:latin typeface="Arial"/>
                <a:ea typeface="Arial"/>
                <a:cs typeface="Arial"/>
                <a:sym typeface="Arial"/>
              </a:defRPr>
            </a:lvl1pPr>
            <a:lvl2pPr indent="-228600" lvl="1" marL="914400" algn="l">
              <a:lnSpc>
                <a:spcPct val="100000"/>
              </a:lnSpc>
              <a:spcBef>
                <a:spcPts val="0"/>
              </a:spcBef>
              <a:spcAft>
                <a:spcPts val="0"/>
              </a:spcAft>
              <a:buSzPts val="800"/>
              <a:buNone/>
              <a:defRPr/>
            </a:lvl2pPr>
            <a:lvl3pPr indent="-228600" lvl="2" marL="1371600" algn="l">
              <a:lnSpc>
                <a:spcPct val="100000"/>
              </a:lnSpc>
              <a:spcBef>
                <a:spcPts val="0"/>
              </a:spcBef>
              <a:spcAft>
                <a:spcPts val="0"/>
              </a:spcAft>
              <a:buSzPts val="800"/>
              <a:buNone/>
              <a:defRPr/>
            </a:lvl3pPr>
            <a:lvl4pPr indent="-228600" lvl="3" marL="1828800" algn="l">
              <a:lnSpc>
                <a:spcPct val="100000"/>
              </a:lnSpc>
              <a:spcBef>
                <a:spcPts val="0"/>
              </a:spcBef>
              <a:spcAft>
                <a:spcPts val="0"/>
              </a:spcAft>
              <a:buSzPts val="800"/>
              <a:buNone/>
              <a:defRPr/>
            </a:lvl4pPr>
            <a:lvl5pPr indent="-228600" lvl="4" marL="2286000" algn="l">
              <a:lnSpc>
                <a:spcPct val="100000"/>
              </a:lnSpc>
              <a:spcBef>
                <a:spcPts val="0"/>
              </a:spcBef>
              <a:spcAft>
                <a:spcPts val="0"/>
              </a:spcAft>
              <a:buSzPts val="800"/>
              <a:buNone/>
              <a:defRPr/>
            </a:lvl5pPr>
            <a:lvl6pPr indent="-228600" lvl="5" marL="2743200" algn="l">
              <a:lnSpc>
                <a:spcPct val="100000"/>
              </a:lnSpc>
              <a:spcBef>
                <a:spcPts val="0"/>
              </a:spcBef>
              <a:spcAft>
                <a:spcPts val="0"/>
              </a:spcAft>
              <a:buSzPts val="800"/>
              <a:buNone/>
              <a:defRPr/>
            </a:lvl6pPr>
            <a:lvl7pPr indent="-228600" lvl="6" marL="3200400" algn="l">
              <a:lnSpc>
                <a:spcPct val="100000"/>
              </a:lnSpc>
              <a:spcBef>
                <a:spcPts val="0"/>
              </a:spcBef>
              <a:spcAft>
                <a:spcPts val="0"/>
              </a:spcAft>
              <a:buSzPts val="800"/>
              <a:buNone/>
              <a:defRPr/>
            </a:lvl7pPr>
            <a:lvl8pPr indent="-228600" lvl="7" marL="3657600" algn="l">
              <a:lnSpc>
                <a:spcPct val="100000"/>
              </a:lnSpc>
              <a:spcBef>
                <a:spcPts val="0"/>
              </a:spcBef>
              <a:spcAft>
                <a:spcPts val="0"/>
              </a:spcAft>
              <a:buSzPts val="800"/>
              <a:buNone/>
              <a:defRPr/>
            </a:lvl8pPr>
            <a:lvl9pPr indent="-228600" lvl="8" marL="4114800" algn="l">
              <a:lnSpc>
                <a:spcPct val="100000"/>
              </a:lnSpc>
              <a:spcBef>
                <a:spcPts val="0"/>
              </a:spcBef>
              <a:spcAft>
                <a:spcPts val="0"/>
              </a:spcAft>
              <a:buSzPts val="800"/>
              <a:buNone/>
              <a:defRPr/>
            </a:lvl9pPr>
          </a:lstStyle>
          <a:p/>
        </p:txBody>
      </p:sp>
      <p:sp>
        <p:nvSpPr>
          <p:cNvPr id="14" name="Google Shape;14;p25"/>
          <p:cNvSpPr txBox="1"/>
          <p:nvPr>
            <p:ph idx="11" type="ftr"/>
          </p:nvPr>
        </p:nvSpPr>
        <p:spPr>
          <a:xfrm>
            <a:off x="3108960" y="6377940"/>
            <a:ext cx="292620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5" name="Google Shape;15;p25"/>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6" name="Google Shape;16;p25"/>
          <p:cNvSpPr txBox="1"/>
          <p:nvPr>
            <p:ph idx="12" type="sldNum"/>
          </p:nvPr>
        </p:nvSpPr>
        <p:spPr>
          <a:xfrm>
            <a:off x="6583680" y="6377940"/>
            <a:ext cx="21030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solidFill>
          <a:schemeClr val="lt1"/>
        </a:solidFill>
      </p:bgPr>
    </p:bg>
    <p:spTree>
      <p:nvGrpSpPr>
        <p:cNvPr id="17" name="Shape 17"/>
        <p:cNvGrpSpPr/>
        <p:nvPr/>
      </p:nvGrpSpPr>
      <p:grpSpPr>
        <a:xfrm>
          <a:off x="0" y="0"/>
          <a:ext cx="0" cy="0"/>
          <a:chOff x="0" y="0"/>
          <a:chExt cx="0" cy="0"/>
        </a:xfrm>
      </p:grpSpPr>
      <p:sp>
        <p:nvSpPr>
          <p:cNvPr id="18" name="Google Shape;18;p39"/>
          <p:cNvSpPr/>
          <p:nvPr/>
        </p:nvSpPr>
        <p:spPr>
          <a:xfrm>
            <a:off x="7000874" y="0"/>
            <a:ext cx="2143125" cy="6866573"/>
          </a:xfrm>
          <a:custGeom>
            <a:rect b="b" l="l" r="r" t="t"/>
            <a:pathLst>
              <a:path extrusionOk="0" h="10287000" w="4286250">
                <a:moveTo>
                  <a:pt x="0" y="10286999"/>
                </a:moveTo>
                <a:lnTo>
                  <a:pt x="4286249" y="10286999"/>
                </a:lnTo>
                <a:lnTo>
                  <a:pt x="4286249" y="0"/>
                </a:lnTo>
                <a:lnTo>
                  <a:pt x="0" y="0"/>
                </a:lnTo>
                <a:lnTo>
                  <a:pt x="0" y="10286999"/>
                </a:lnTo>
                <a:close/>
              </a:path>
            </a:pathLst>
          </a:custGeom>
          <a:solidFill>
            <a:srgbClr val="338CDA"/>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19" name="Google Shape;19;p39"/>
          <p:cNvSpPr/>
          <p:nvPr/>
        </p:nvSpPr>
        <p:spPr>
          <a:xfrm>
            <a:off x="0" y="0"/>
            <a:ext cx="7000875" cy="6866573"/>
          </a:xfrm>
          <a:custGeom>
            <a:rect b="b" l="l" r="r" t="t"/>
            <a:pathLst>
              <a:path extrusionOk="0" h="10287000" w="14001750">
                <a:moveTo>
                  <a:pt x="14001748" y="10286999"/>
                </a:moveTo>
                <a:lnTo>
                  <a:pt x="0" y="10286999"/>
                </a:lnTo>
                <a:lnTo>
                  <a:pt x="0" y="0"/>
                </a:lnTo>
                <a:lnTo>
                  <a:pt x="14001748" y="0"/>
                </a:lnTo>
                <a:lnTo>
                  <a:pt x="14001748" y="10286999"/>
                </a:lnTo>
                <a:close/>
              </a:path>
            </a:pathLst>
          </a:custGeom>
          <a:solidFill>
            <a:srgbClr val="1D365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20" name="Google Shape;20;p39"/>
          <p:cNvSpPr txBox="1"/>
          <p:nvPr>
            <p:ph idx="11" type="ftr"/>
          </p:nvPr>
        </p:nvSpPr>
        <p:spPr>
          <a:xfrm>
            <a:off x="3108960" y="6377940"/>
            <a:ext cx="292620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1" name="Google Shape;21;p39"/>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2" name="Google Shape;22;p39"/>
          <p:cNvSpPr txBox="1"/>
          <p:nvPr>
            <p:ph idx="12" type="sldNum"/>
          </p:nvPr>
        </p:nvSpPr>
        <p:spPr>
          <a:xfrm>
            <a:off x="6583680" y="6377940"/>
            <a:ext cx="21030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23" name="Shape 23"/>
        <p:cNvGrpSpPr/>
        <p:nvPr/>
      </p:nvGrpSpPr>
      <p:grpSpPr>
        <a:xfrm>
          <a:off x="0" y="0"/>
          <a:ext cx="0" cy="0"/>
          <a:chOff x="0" y="0"/>
          <a:chExt cx="0" cy="0"/>
        </a:xfrm>
      </p:grpSpPr>
      <p:sp>
        <p:nvSpPr>
          <p:cNvPr id="24" name="Google Shape;24;p40"/>
          <p:cNvSpPr/>
          <p:nvPr/>
        </p:nvSpPr>
        <p:spPr>
          <a:xfrm>
            <a:off x="0" y="0"/>
            <a:ext cx="9144000" cy="6866573"/>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1362A7"/>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25" name="Google Shape;25;p40"/>
          <p:cNvSpPr/>
          <p:nvPr/>
        </p:nvSpPr>
        <p:spPr>
          <a:xfrm>
            <a:off x="6355911" y="315271"/>
            <a:ext cx="2786063" cy="6551219"/>
          </a:xfrm>
          <a:custGeom>
            <a:rect b="b" l="l" r="r" t="t"/>
            <a:pathLst>
              <a:path extrusionOk="0" h="9814560" w="5572125">
                <a:moveTo>
                  <a:pt x="5572124" y="9814091"/>
                </a:moveTo>
                <a:lnTo>
                  <a:pt x="0" y="9814091"/>
                </a:lnTo>
                <a:lnTo>
                  <a:pt x="0" y="0"/>
                </a:lnTo>
                <a:lnTo>
                  <a:pt x="5572124" y="0"/>
                </a:lnTo>
                <a:lnTo>
                  <a:pt x="5572124" y="9814091"/>
                </a:lnTo>
                <a:close/>
              </a:path>
            </a:pathLst>
          </a:custGeom>
          <a:solidFill>
            <a:srgbClr val="1D365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pic>
        <p:nvPicPr>
          <p:cNvPr id="26" name="Google Shape;26;p40"/>
          <p:cNvPicPr preferRelativeResize="0"/>
          <p:nvPr/>
        </p:nvPicPr>
        <p:blipFill rotWithShape="1">
          <a:blip r:embed="rId2">
            <a:alphaModFix/>
          </a:blip>
          <a:srcRect b="0" l="0" r="0" t="0"/>
          <a:stretch/>
        </p:blipFill>
        <p:spPr>
          <a:xfrm>
            <a:off x="514350" y="2611197"/>
            <a:ext cx="8115300" cy="2733675"/>
          </a:xfrm>
          <a:prstGeom prst="rect">
            <a:avLst/>
          </a:prstGeom>
          <a:noFill/>
          <a:ln>
            <a:noFill/>
          </a:ln>
        </p:spPr>
      </p:pic>
      <p:sp>
        <p:nvSpPr>
          <p:cNvPr id="27" name="Google Shape;27;p40"/>
          <p:cNvSpPr txBox="1"/>
          <p:nvPr>
            <p:ph type="title"/>
          </p:nvPr>
        </p:nvSpPr>
        <p:spPr>
          <a:xfrm>
            <a:off x="1193475" y="1255147"/>
            <a:ext cx="4292100" cy="707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b="1" i="0" sz="3800">
                <a:solidFill>
                  <a:srgbClr val="F5ECF1"/>
                </a:solidFill>
                <a:latin typeface="Arial"/>
                <a:ea typeface="Arial"/>
                <a:cs typeface="Arial"/>
                <a:sym typeface="Aria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8" name="Google Shape;28;p40"/>
          <p:cNvSpPr txBox="1"/>
          <p:nvPr>
            <p:ph idx="11" type="ftr"/>
          </p:nvPr>
        </p:nvSpPr>
        <p:spPr>
          <a:xfrm>
            <a:off x="3108960" y="6377940"/>
            <a:ext cx="292620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9" name="Google Shape;29;p40"/>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30" name="Google Shape;30;p40"/>
          <p:cNvSpPr txBox="1"/>
          <p:nvPr>
            <p:ph idx="12" type="sldNum"/>
          </p:nvPr>
        </p:nvSpPr>
        <p:spPr>
          <a:xfrm>
            <a:off x="6583680" y="6377940"/>
            <a:ext cx="21030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1" name="Shape 31"/>
        <p:cNvGrpSpPr/>
        <p:nvPr/>
      </p:nvGrpSpPr>
      <p:grpSpPr>
        <a:xfrm>
          <a:off x="0" y="0"/>
          <a:ext cx="0" cy="0"/>
          <a:chOff x="0" y="0"/>
          <a:chExt cx="0" cy="0"/>
        </a:xfrm>
      </p:grpSpPr>
      <p:sp>
        <p:nvSpPr>
          <p:cNvPr id="32" name="Google Shape;32;p41"/>
          <p:cNvSpPr txBox="1"/>
          <p:nvPr>
            <p:ph type="ctrTitle"/>
          </p:nvPr>
        </p:nvSpPr>
        <p:spPr>
          <a:xfrm>
            <a:off x="685800" y="2125980"/>
            <a:ext cx="7772400" cy="14403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b="1" i="0" sz="3800">
                <a:solidFill>
                  <a:srgbClr val="F5ECF1"/>
                </a:solidFill>
                <a:latin typeface="Arial"/>
                <a:ea typeface="Arial"/>
                <a:cs typeface="Arial"/>
                <a:sym typeface="Aria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33" name="Google Shape;33;p41"/>
          <p:cNvSpPr txBox="1"/>
          <p:nvPr>
            <p:ph idx="1" type="subTitle"/>
          </p:nvPr>
        </p:nvSpPr>
        <p:spPr>
          <a:xfrm>
            <a:off x="1371600" y="3840480"/>
            <a:ext cx="6400800" cy="17145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b="1" i="0" sz="2000">
                <a:solidFill>
                  <a:schemeClr val="lt1"/>
                </a:solidFill>
                <a:latin typeface="Arial"/>
                <a:ea typeface="Arial"/>
                <a:cs typeface="Arial"/>
                <a:sym typeface="Aria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34" name="Google Shape;34;p41"/>
          <p:cNvSpPr txBox="1"/>
          <p:nvPr>
            <p:ph idx="11" type="ftr"/>
          </p:nvPr>
        </p:nvSpPr>
        <p:spPr>
          <a:xfrm>
            <a:off x="3108960" y="6377940"/>
            <a:ext cx="292620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35" name="Google Shape;35;p41"/>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36" name="Google Shape;36;p41"/>
          <p:cNvSpPr txBox="1"/>
          <p:nvPr>
            <p:ph idx="12" type="sldNum"/>
          </p:nvPr>
        </p:nvSpPr>
        <p:spPr>
          <a:xfrm>
            <a:off x="6583680" y="6377940"/>
            <a:ext cx="21030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7" name="Shape 37"/>
        <p:cNvGrpSpPr/>
        <p:nvPr/>
      </p:nvGrpSpPr>
      <p:grpSpPr>
        <a:xfrm>
          <a:off x="0" y="0"/>
          <a:ext cx="0" cy="0"/>
          <a:chOff x="0" y="0"/>
          <a:chExt cx="0" cy="0"/>
        </a:xfrm>
      </p:grpSpPr>
      <p:sp>
        <p:nvSpPr>
          <p:cNvPr id="38" name="Google Shape;38;p42"/>
          <p:cNvSpPr txBox="1"/>
          <p:nvPr>
            <p:ph type="title"/>
          </p:nvPr>
        </p:nvSpPr>
        <p:spPr>
          <a:xfrm>
            <a:off x="1193475" y="1255147"/>
            <a:ext cx="4292100" cy="707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b="1" i="0" sz="3800">
                <a:solidFill>
                  <a:srgbClr val="F5ECF1"/>
                </a:solidFill>
                <a:latin typeface="Arial"/>
                <a:ea typeface="Arial"/>
                <a:cs typeface="Arial"/>
                <a:sym typeface="Aria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39" name="Google Shape;39;p42"/>
          <p:cNvSpPr txBox="1"/>
          <p:nvPr>
            <p:ph idx="1" type="body"/>
          </p:nvPr>
        </p:nvSpPr>
        <p:spPr>
          <a:xfrm>
            <a:off x="457200" y="1577340"/>
            <a:ext cx="3977700" cy="4526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800"/>
              <a:buNone/>
              <a:defRPr/>
            </a:lvl1pPr>
            <a:lvl2pPr indent="-228600" lvl="1" marL="914400" algn="l">
              <a:lnSpc>
                <a:spcPct val="100000"/>
              </a:lnSpc>
              <a:spcBef>
                <a:spcPts val="0"/>
              </a:spcBef>
              <a:spcAft>
                <a:spcPts val="0"/>
              </a:spcAft>
              <a:buSzPts val="800"/>
              <a:buNone/>
              <a:defRPr/>
            </a:lvl2pPr>
            <a:lvl3pPr indent="-228600" lvl="2" marL="1371600" algn="l">
              <a:lnSpc>
                <a:spcPct val="100000"/>
              </a:lnSpc>
              <a:spcBef>
                <a:spcPts val="0"/>
              </a:spcBef>
              <a:spcAft>
                <a:spcPts val="0"/>
              </a:spcAft>
              <a:buSzPts val="800"/>
              <a:buNone/>
              <a:defRPr/>
            </a:lvl3pPr>
            <a:lvl4pPr indent="-228600" lvl="3" marL="1828800" algn="l">
              <a:lnSpc>
                <a:spcPct val="100000"/>
              </a:lnSpc>
              <a:spcBef>
                <a:spcPts val="0"/>
              </a:spcBef>
              <a:spcAft>
                <a:spcPts val="0"/>
              </a:spcAft>
              <a:buSzPts val="800"/>
              <a:buNone/>
              <a:defRPr/>
            </a:lvl4pPr>
            <a:lvl5pPr indent="-228600" lvl="4" marL="2286000" algn="l">
              <a:lnSpc>
                <a:spcPct val="100000"/>
              </a:lnSpc>
              <a:spcBef>
                <a:spcPts val="0"/>
              </a:spcBef>
              <a:spcAft>
                <a:spcPts val="0"/>
              </a:spcAft>
              <a:buSzPts val="800"/>
              <a:buNone/>
              <a:defRPr/>
            </a:lvl5pPr>
            <a:lvl6pPr indent="-228600" lvl="5" marL="2743200" algn="l">
              <a:lnSpc>
                <a:spcPct val="100000"/>
              </a:lnSpc>
              <a:spcBef>
                <a:spcPts val="0"/>
              </a:spcBef>
              <a:spcAft>
                <a:spcPts val="0"/>
              </a:spcAft>
              <a:buSzPts val="800"/>
              <a:buNone/>
              <a:defRPr/>
            </a:lvl6pPr>
            <a:lvl7pPr indent="-228600" lvl="6" marL="3200400" algn="l">
              <a:lnSpc>
                <a:spcPct val="100000"/>
              </a:lnSpc>
              <a:spcBef>
                <a:spcPts val="0"/>
              </a:spcBef>
              <a:spcAft>
                <a:spcPts val="0"/>
              </a:spcAft>
              <a:buSzPts val="800"/>
              <a:buNone/>
              <a:defRPr/>
            </a:lvl7pPr>
            <a:lvl8pPr indent="-228600" lvl="7" marL="3657600" algn="l">
              <a:lnSpc>
                <a:spcPct val="100000"/>
              </a:lnSpc>
              <a:spcBef>
                <a:spcPts val="0"/>
              </a:spcBef>
              <a:spcAft>
                <a:spcPts val="0"/>
              </a:spcAft>
              <a:buSzPts val="800"/>
              <a:buNone/>
              <a:defRPr/>
            </a:lvl8pPr>
            <a:lvl9pPr indent="-228600" lvl="8" marL="4114800" algn="l">
              <a:lnSpc>
                <a:spcPct val="100000"/>
              </a:lnSpc>
              <a:spcBef>
                <a:spcPts val="0"/>
              </a:spcBef>
              <a:spcAft>
                <a:spcPts val="0"/>
              </a:spcAft>
              <a:buSzPts val="800"/>
              <a:buNone/>
              <a:defRPr/>
            </a:lvl9pPr>
          </a:lstStyle>
          <a:p/>
        </p:txBody>
      </p:sp>
      <p:sp>
        <p:nvSpPr>
          <p:cNvPr id="40" name="Google Shape;40;p42"/>
          <p:cNvSpPr txBox="1"/>
          <p:nvPr>
            <p:ph idx="2" type="body"/>
          </p:nvPr>
        </p:nvSpPr>
        <p:spPr>
          <a:xfrm>
            <a:off x="4709160" y="1577340"/>
            <a:ext cx="3977700" cy="452610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800"/>
              <a:buNone/>
              <a:defRPr/>
            </a:lvl1pPr>
            <a:lvl2pPr indent="-228600" lvl="1" marL="914400" algn="l">
              <a:lnSpc>
                <a:spcPct val="100000"/>
              </a:lnSpc>
              <a:spcBef>
                <a:spcPts val="0"/>
              </a:spcBef>
              <a:spcAft>
                <a:spcPts val="0"/>
              </a:spcAft>
              <a:buSzPts val="800"/>
              <a:buNone/>
              <a:defRPr/>
            </a:lvl2pPr>
            <a:lvl3pPr indent="-228600" lvl="2" marL="1371600" algn="l">
              <a:lnSpc>
                <a:spcPct val="100000"/>
              </a:lnSpc>
              <a:spcBef>
                <a:spcPts val="0"/>
              </a:spcBef>
              <a:spcAft>
                <a:spcPts val="0"/>
              </a:spcAft>
              <a:buSzPts val="800"/>
              <a:buNone/>
              <a:defRPr/>
            </a:lvl3pPr>
            <a:lvl4pPr indent="-228600" lvl="3" marL="1828800" algn="l">
              <a:lnSpc>
                <a:spcPct val="100000"/>
              </a:lnSpc>
              <a:spcBef>
                <a:spcPts val="0"/>
              </a:spcBef>
              <a:spcAft>
                <a:spcPts val="0"/>
              </a:spcAft>
              <a:buSzPts val="800"/>
              <a:buNone/>
              <a:defRPr/>
            </a:lvl4pPr>
            <a:lvl5pPr indent="-228600" lvl="4" marL="2286000" algn="l">
              <a:lnSpc>
                <a:spcPct val="100000"/>
              </a:lnSpc>
              <a:spcBef>
                <a:spcPts val="0"/>
              </a:spcBef>
              <a:spcAft>
                <a:spcPts val="0"/>
              </a:spcAft>
              <a:buSzPts val="800"/>
              <a:buNone/>
              <a:defRPr/>
            </a:lvl5pPr>
            <a:lvl6pPr indent="-228600" lvl="5" marL="2743200" algn="l">
              <a:lnSpc>
                <a:spcPct val="100000"/>
              </a:lnSpc>
              <a:spcBef>
                <a:spcPts val="0"/>
              </a:spcBef>
              <a:spcAft>
                <a:spcPts val="0"/>
              </a:spcAft>
              <a:buSzPts val="800"/>
              <a:buNone/>
              <a:defRPr/>
            </a:lvl6pPr>
            <a:lvl7pPr indent="-228600" lvl="6" marL="3200400" algn="l">
              <a:lnSpc>
                <a:spcPct val="100000"/>
              </a:lnSpc>
              <a:spcBef>
                <a:spcPts val="0"/>
              </a:spcBef>
              <a:spcAft>
                <a:spcPts val="0"/>
              </a:spcAft>
              <a:buSzPts val="800"/>
              <a:buNone/>
              <a:defRPr/>
            </a:lvl7pPr>
            <a:lvl8pPr indent="-228600" lvl="7" marL="3657600" algn="l">
              <a:lnSpc>
                <a:spcPct val="100000"/>
              </a:lnSpc>
              <a:spcBef>
                <a:spcPts val="0"/>
              </a:spcBef>
              <a:spcAft>
                <a:spcPts val="0"/>
              </a:spcAft>
              <a:buSzPts val="800"/>
              <a:buNone/>
              <a:defRPr/>
            </a:lvl8pPr>
            <a:lvl9pPr indent="-228600" lvl="8" marL="4114800" algn="l">
              <a:lnSpc>
                <a:spcPct val="100000"/>
              </a:lnSpc>
              <a:spcBef>
                <a:spcPts val="0"/>
              </a:spcBef>
              <a:spcAft>
                <a:spcPts val="0"/>
              </a:spcAft>
              <a:buSzPts val="800"/>
              <a:buNone/>
              <a:defRPr/>
            </a:lvl9pPr>
          </a:lstStyle>
          <a:p/>
        </p:txBody>
      </p:sp>
      <p:sp>
        <p:nvSpPr>
          <p:cNvPr id="41" name="Google Shape;41;p42"/>
          <p:cNvSpPr txBox="1"/>
          <p:nvPr>
            <p:ph idx="11" type="ftr"/>
          </p:nvPr>
        </p:nvSpPr>
        <p:spPr>
          <a:xfrm>
            <a:off x="3108960" y="6377940"/>
            <a:ext cx="292620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2" name="Google Shape;42;p42"/>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43" name="Google Shape;43;p42"/>
          <p:cNvSpPr txBox="1"/>
          <p:nvPr>
            <p:ph idx="12" type="sldNum"/>
          </p:nvPr>
        </p:nvSpPr>
        <p:spPr>
          <a:xfrm>
            <a:off x="6583680" y="6377940"/>
            <a:ext cx="21030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 name="Shape 55"/>
        <p:cNvGrpSpPr/>
        <p:nvPr/>
      </p:nvGrpSpPr>
      <p:grpSpPr>
        <a:xfrm>
          <a:off x="0" y="0"/>
          <a:ext cx="0" cy="0"/>
          <a:chOff x="0" y="0"/>
          <a:chExt cx="0" cy="0"/>
        </a:xfrm>
      </p:grpSpPr>
      <p:sp>
        <p:nvSpPr>
          <p:cNvPr id="56" name="Google Shape;56;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8" name="Google Shape;58;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 name="Shape 61"/>
        <p:cNvGrpSpPr/>
        <p:nvPr/>
      </p:nvGrpSpPr>
      <p:grpSpPr>
        <a:xfrm>
          <a:off x="0" y="0"/>
          <a:ext cx="0" cy="0"/>
          <a:chOff x="0" y="0"/>
          <a:chExt cx="0" cy="0"/>
        </a:xfrm>
      </p:grpSpPr>
      <p:sp>
        <p:nvSpPr>
          <p:cNvPr id="62" name="Google Shape;62;p2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64" name="Google Shape;64;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sp>
        <p:nvSpPr>
          <p:cNvPr id="68" name="Google Shape;68;p3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70" name="Google Shape;70;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3" name="Shape 73"/>
        <p:cNvGrpSpPr/>
        <p:nvPr/>
      </p:nvGrpSpPr>
      <p:grpSpPr>
        <a:xfrm>
          <a:off x="0" y="0"/>
          <a:ext cx="0" cy="0"/>
          <a:chOff x="0" y="0"/>
          <a:chExt cx="0" cy="0"/>
        </a:xfrm>
      </p:grpSpPr>
      <p:sp>
        <p:nvSpPr>
          <p:cNvPr id="74" name="Google Shape;74;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6" name="Google Shape;76;p3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77" name="Google Shape;77;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0" name="Shape 80"/>
        <p:cNvGrpSpPr/>
        <p:nvPr/>
      </p:nvGrpSpPr>
      <p:grpSpPr>
        <a:xfrm>
          <a:off x="0" y="0"/>
          <a:ext cx="0" cy="0"/>
          <a:chOff x="0" y="0"/>
          <a:chExt cx="0" cy="0"/>
        </a:xfrm>
      </p:grpSpPr>
      <p:sp>
        <p:nvSpPr>
          <p:cNvPr id="81" name="Google Shape;81;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83" name="Google Shape;83;p3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84" name="Google Shape;84;p3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85" name="Google Shape;85;p3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86" name="Google Shape;86;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 name="Shape 89"/>
        <p:cNvGrpSpPr/>
        <p:nvPr/>
      </p:nvGrpSpPr>
      <p:grpSpPr>
        <a:xfrm>
          <a:off x="0" y="0"/>
          <a:ext cx="0" cy="0"/>
          <a:chOff x="0" y="0"/>
          <a:chExt cx="0" cy="0"/>
        </a:xfrm>
      </p:grpSpPr>
      <p:sp>
        <p:nvSpPr>
          <p:cNvPr id="90" name="Google Shape;90;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4" name="Shape 94"/>
        <p:cNvGrpSpPr/>
        <p:nvPr/>
      </p:nvGrpSpPr>
      <p:grpSpPr>
        <a:xfrm>
          <a:off x="0" y="0"/>
          <a:ext cx="0" cy="0"/>
          <a:chOff x="0" y="0"/>
          <a:chExt cx="0" cy="0"/>
        </a:xfrm>
      </p:grpSpPr>
      <p:sp>
        <p:nvSpPr>
          <p:cNvPr id="95" name="Google Shape;95;p3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3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97" name="Google Shape;97;p3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98" name="Google Shape;98;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1" name="Shape 101"/>
        <p:cNvGrpSpPr/>
        <p:nvPr/>
      </p:nvGrpSpPr>
      <p:grpSpPr>
        <a:xfrm>
          <a:off x="0" y="0"/>
          <a:ext cx="0" cy="0"/>
          <a:chOff x="0" y="0"/>
          <a:chExt cx="0" cy="0"/>
        </a:xfrm>
      </p:grpSpPr>
      <p:sp>
        <p:nvSpPr>
          <p:cNvPr id="102" name="Google Shape;102;p3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5"/>
          <p:cNvSpPr/>
          <p:nvPr>
            <p:ph idx="2" type="pic"/>
          </p:nvPr>
        </p:nvSpPr>
        <p:spPr>
          <a:xfrm>
            <a:off x="1792288" y="612775"/>
            <a:ext cx="5486400" cy="4114800"/>
          </a:xfrm>
          <a:prstGeom prst="rect">
            <a:avLst/>
          </a:prstGeom>
          <a:noFill/>
          <a:ln>
            <a:noFill/>
          </a:ln>
        </p:spPr>
      </p:sp>
      <p:sp>
        <p:nvSpPr>
          <p:cNvPr id="104" name="Google Shape;104;p3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105" name="Google Shape;10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8" name="Shape 108"/>
        <p:cNvGrpSpPr/>
        <p:nvPr/>
      </p:nvGrpSpPr>
      <p:grpSpPr>
        <a:xfrm>
          <a:off x="0" y="0"/>
          <a:ext cx="0" cy="0"/>
          <a:chOff x="0" y="0"/>
          <a:chExt cx="0" cy="0"/>
        </a:xfrm>
      </p:grpSpPr>
      <p:sp>
        <p:nvSpPr>
          <p:cNvPr id="109" name="Google Shape;109;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1" name="Google Shape;111;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4" name="Shape 114"/>
        <p:cNvGrpSpPr/>
        <p:nvPr/>
      </p:nvGrpSpPr>
      <p:grpSpPr>
        <a:xfrm>
          <a:off x="0" y="0"/>
          <a:ext cx="0" cy="0"/>
          <a:chOff x="0" y="0"/>
          <a:chExt cx="0" cy="0"/>
        </a:xfrm>
      </p:grpSpPr>
      <p:sp>
        <p:nvSpPr>
          <p:cNvPr id="115" name="Google Shape;115;p3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7" name="Google Shape;117;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showMasterSp="0">
  <p:cSld name="Title Only">
    <p:bg>
      <p:bgPr>
        <a:solidFill>
          <a:schemeClr val="lt1"/>
        </a:solidFill>
      </p:bgPr>
    </p:bg>
    <p:spTree>
      <p:nvGrpSpPr>
        <p:cNvPr id="120" name="Shape 120"/>
        <p:cNvGrpSpPr/>
        <p:nvPr/>
      </p:nvGrpSpPr>
      <p:grpSpPr>
        <a:xfrm>
          <a:off x="0" y="0"/>
          <a:ext cx="0" cy="0"/>
          <a:chOff x="0" y="0"/>
          <a:chExt cx="0" cy="0"/>
        </a:xfrm>
      </p:grpSpPr>
      <p:sp>
        <p:nvSpPr>
          <p:cNvPr id="121" name="Google Shape;121;p38"/>
          <p:cNvSpPr/>
          <p:nvPr/>
        </p:nvSpPr>
        <p:spPr>
          <a:xfrm>
            <a:off x="0" y="0"/>
            <a:ext cx="9144000" cy="6866573"/>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1362A7"/>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122" name="Google Shape;122;p38"/>
          <p:cNvSpPr/>
          <p:nvPr/>
        </p:nvSpPr>
        <p:spPr>
          <a:xfrm>
            <a:off x="6355911" y="315271"/>
            <a:ext cx="2786063" cy="6551219"/>
          </a:xfrm>
          <a:custGeom>
            <a:rect b="b" l="l" r="r" t="t"/>
            <a:pathLst>
              <a:path extrusionOk="0" h="9814560" w="5572125">
                <a:moveTo>
                  <a:pt x="5572124" y="9814091"/>
                </a:moveTo>
                <a:lnTo>
                  <a:pt x="0" y="9814091"/>
                </a:lnTo>
                <a:lnTo>
                  <a:pt x="0" y="0"/>
                </a:lnTo>
                <a:lnTo>
                  <a:pt x="5572124" y="0"/>
                </a:lnTo>
                <a:lnTo>
                  <a:pt x="5572124" y="9814091"/>
                </a:lnTo>
                <a:close/>
              </a:path>
            </a:pathLst>
          </a:custGeom>
          <a:solidFill>
            <a:srgbClr val="1D365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pic>
        <p:nvPicPr>
          <p:cNvPr id="123" name="Google Shape;123;p38"/>
          <p:cNvPicPr preferRelativeResize="0"/>
          <p:nvPr/>
        </p:nvPicPr>
        <p:blipFill rotWithShape="1">
          <a:blip r:embed="rId2">
            <a:alphaModFix/>
          </a:blip>
          <a:srcRect b="0" l="0" r="0" t="0"/>
          <a:stretch/>
        </p:blipFill>
        <p:spPr>
          <a:xfrm>
            <a:off x="514350" y="2611197"/>
            <a:ext cx="8115300" cy="2733675"/>
          </a:xfrm>
          <a:prstGeom prst="rect">
            <a:avLst/>
          </a:prstGeom>
          <a:noFill/>
          <a:ln>
            <a:noFill/>
          </a:ln>
        </p:spPr>
      </p:pic>
      <p:sp>
        <p:nvSpPr>
          <p:cNvPr id="124" name="Google Shape;124;p38"/>
          <p:cNvSpPr txBox="1"/>
          <p:nvPr>
            <p:ph type="title"/>
          </p:nvPr>
        </p:nvSpPr>
        <p:spPr>
          <a:xfrm>
            <a:off x="1193475" y="1255147"/>
            <a:ext cx="4292100" cy="7077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b="1" i="0" sz="3800">
                <a:solidFill>
                  <a:srgbClr val="F5ECF1"/>
                </a:solidFill>
                <a:latin typeface="Arial"/>
                <a:ea typeface="Arial"/>
                <a:cs typeface="Arial"/>
                <a:sym typeface="Aria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25" name="Google Shape;125;p38"/>
          <p:cNvSpPr txBox="1"/>
          <p:nvPr>
            <p:ph idx="11" type="ftr"/>
          </p:nvPr>
        </p:nvSpPr>
        <p:spPr>
          <a:xfrm>
            <a:off x="3108960" y="6377940"/>
            <a:ext cx="2926200" cy="342900"/>
          </a:xfrm>
          <a:prstGeom prst="rect">
            <a:avLst/>
          </a:prstGeom>
          <a:noFill/>
          <a:ln>
            <a:noFill/>
          </a:ln>
        </p:spPr>
        <p:txBody>
          <a:bodyPr anchorCtr="0" anchor="t" bIns="0" lIns="0" spcFirstLastPara="1" rIns="0" wrap="square" tIns="0">
            <a:spAutoFit/>
          </a:bodyPr>
          <a:lstStyle>
            <a:lvl1pPr lvl="0" algn="ctr">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26" name="Google Shape;126;p38"/>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800"/>
              <a:buNone/>
              <a:defRPr>
                <a:solidFill>
                  <a:srgbClr val="888888"/>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27" name="Google Shape;127;p38"/>
          <p:cNvSpPr txBox="1"/>
          <p:nvPr>
            <p:ph idx="12" type="sldNum"/>
          </p:nvPr>
        </p:nvSpPr>
        <p:spPr>
          <a:xfrm>
            <a:off x="6583680" y="6377940"/>
            <a:ext cx="2103000" cy="153900"/>
          </a:xfrm>
          <a:prstGeom prst="rect">
            <a:avLst/>
          </a:prstGeom>
          <a:noFill/>
          <a:ln>
            <a:noFill/>
          </a:ln>
        </p:spPr>
        <p:txBody>
          <a:bodyPr anchorCtr="0" anchor="t" bIns="0" lIns="0" spcFirstLastPara="1" rIns="0" wrap="square" tIns="0">
            <a:sp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5.xml"/><Relationship Id="rId10" Type="http://schemas.openxmlformats.org/officeDocument/2006/relationships/slideLayout" Target="../slideLayouts/slideLayout14.xml"/><Relationship Id="rId13" Type="http://schemas.openxmlformats.org/officeDocument/2006/relationships/slideLayout" Target="../slideLayouts/slideLayout17.xml"/><Relationship Id="rId12" Type="http://schemas.openxmlformats.org/officeDocument/2006/relationships/slideLayout" Target="../slideLayouts/slideLayout16.xml"/><Relationship Id="rId1" Type="http://schemas.openxmlformats.org/officeDocument/2006/relationships/image" Target="../media/image2.png"/><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3.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1193475" y="1255147"/>
            <a:ext cx="4292100" cy="7077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800"/>
              <a:buFont typeface="Arial"/>
              <a:buNone/>
              <a:defRPr b="1" i="0" sz="3800" u="none" cap="none" strike="noStrike">
                <a:solidFill>
                  <a:srgbClr val="F5ECF1"/>
                </a:solidFill>
                <a:latin typeface="Arial"/>
                <a:ea typeface="Arial"/>
                <a:cs typeface="Arial"/>
                <a:sym typeface="Arial"/>
              </a:defRPr>
            </a:lvl1pPr>
            <a:lvl2pPr lvl="1"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9pPr>
          </a:lstStyle>
          <a:p/>
        </p:txBody>
      </p:sp>
      <p:sp>
        <p:nvSpPr>
          <p:cNvPr id="7" name="Google Shape;7;p24"/>
          <p:cNvSpPr txBox="1"/>
          <p:nvPr>
            <p:ph idx="1" type="body"/>
          </p:nvPr>
        </p:nvSpPr>
        <p:spPr>
          <a:xfrm>
            <a:off x="4509197" y="2153059"/>
            <a:ext cx="4114200" cy="4271400"/>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800"/>
              <a:buFont typeface="Arial"/>
              <a:buNone/>
              <a:defRPr b="1" i="0" sz="2000" u="none" cap="none" strike="noStrike">
                <a:solidFill>
                  <a:schemeClr val="lt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Calibri"/>
                <a:ea typeface="Calibri"/>
                <a:cs typeface="Calibri"/>
                <a:sym typeface="Calibri"/>
              </a:defRPr>
            </a:lvl9pPr>
          </a:lstStyle>
          <a:p/>
        </p:txBody>
      </p:sp>
      <p:sp>
        <p:nvSpPr>
          <p:cNvPr id="8" name="Google Shape;8;p24"/>
          <p:cNvSpPr txBox="1"/>
          <p:nvPr>
            <p:ph idx="11" type="ftr"/>
          </p:nvPr>
        </p:nvSpPr>
        <p:spPr>
          <a:xfrm>
            <a:off x="3108960" y="6377940"/>
            <a:ext cx="2926200" cy="342900"/>
          </a:xfrm>
          <a:prstGeom prst="rect">
            <a:avLst/>
          </a:prstGeom>
          <a:noFill/>
          <a:ln>
            <a:noFill/>
          </a:ln>
        </p:spPr>
        <p:txBody>
          <a:bodyPr anchorCtr="0" anchor="t" bIns="0" lIns="0" spcFirstLastPara="1" rIns="0" wrap="square" tIns="0">
            <a:spAutoFit/>
          </a:bodyPr>
          <a:lstStyle>
            <a:lvl1pPr lvl="0" marR="0" rtl="0" algn="ctr">
              <a:lnSpc>
                <a:spcPct val="100000"/>
              </a:lnSpc>
              <a:spcBef>
                <a:spcPts val="0"/>
              </a:spcBef>
              <a:spcAft>
                <a:spcPts val="0"/>
              </a:spcAft>
              <a:buClr>
                <a:srgbClr val="000000"/>
              </a:buClr>
              <a:buSzPts val="800"/>
              <a:buFont typeface="Arial"/>
              <a:buNone/>
              <a:defRPr b="0" i="0" sz="10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9pPr>
          </a:lstStyle>
          <a:p/>
        </p:txBody>
      </p:sp>
      <p:sp>
        <p:nvSpPr>
          <p:cNvPr id="9" name="Google Shape;9;p24"/>
          <p:cNvSpPr txBox="1"/>
          <p:nvPr>
            <p:ph idx="10" type="dt"/>
          </p:nvPr>
        </p:nvSpPr>
        <p:spPr>
          <a:xfrm>
            <a:off x="457200" y="6377940"/>
            <a:ext cx="2103000" cy="34290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800"/>
              <a:buFont typeface="Arial"/>
              <a:buNone/>
              <a:defRPr b="0" i="0" sz="10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800"/>
              <a:buFont typeface="Arial"/>
              <a:buNone/>
              <a:defRPr b="0" i="0" sz="1000" u="none" cap="none" strike="noStrike">
                <a:solidFill>
                  <a:srgbClr val="000000"/>
                </a:solidFill>
                <a:latin typeface="Arial"/>
                <a:ea typeface="Arial"/>
                <a:cs typeface="Arial"/>
                <a:sym typeface="Arial"/>
              </a:defRPr>
            </a:lvl9pPr>
          </a:lstStyle>
          <a:p/>
        </p:txBody>
      </p:sp>
      <p:sp>
        <p:nvSpPr>
          <p:cNvPr id="10" name="Google Shape;10;p24"/>
          <p:cNvSpPr txBox="1"/>
          <p:nvPr>
            <p:ph idx="12" type="sldNum"/>
          </p:nvPr>
        </p:nvSpPr>
        <p:spPr>
          <a:xfrm>
            <a:off x="6583680" y="6377940"/>
            <a:ext cx="2103000" cy="153900"/>
          </a:xfrm>
          <a:prstGeom prst="rect">
            <a:avLst/>
          </a:prstGeom>
          <a:noFill/>
          <a:ln>
            <a:noFill/>
          </a:ln>
        </p:spPr>
        <p:txBody>
          <a:bodyPr anchorCtr="0" anchor="t" bIns="0" lIns="0" spcFirstLastPara="1" rIns="0" wrap="square" tIns="0">
            <a:sp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8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 name="Shape 44"/>
        <p:cNvGrpSpPr/>
        <p:nvPr/>
      </p:nvGrpSpPr>
      <p:grpSpPr>
        <a:xfrm>
          <a:off x="0" y="0"/>
          <a:ext cx="0" cy="0"/>
          <a:chOff x="0" y="0"/>
          <a:chExt cx="0" cy="0"/>
        </a:xfrm>
      </p:grpSpPr>
      <p:sp>
        <p:nvSpPr>
          <p:cNvPr id="45" name="Google Shape;45;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6" name="Google Shape;46;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7" name="Google Shape;4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8" name="Google Shape;48;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9" name="Google Shape;4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50" name="Google Shape;50;p26"/>
          <p:cNvPicPr preferRelativeResize="0"/>
          <p:nvPr/>
        </p:nvPicPr>
        <p:blipFill rotWithShape="1">
          <a:blip r:embed="rId1">
            <a:alphaModFix amt="27000"/>
          </a:blip>
          <a:srcRect b="0" l="0" r="0" t="0"/>
          <a:stretch/>
        </p:blipFill>
        <p:spPr>
          <a:xfrm>
            <a:off x="8081175" y="79375"/>
            <a:ext cx="957001" cy="81784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31" name="Shape 131"/>
        <p:cNvGrpSpPr/>
        <p:nvPr/>
      </p:nvGrpSpPr>
      <p:grpSpPr>
        <a:xfrm>
          <a:off x="0" y="0"/>
          <a:ext cx="0" cy="0"/>
          <a:chOff x="0" y="0"/>
          <a:chExt cx="0" cy="0"/>
        </a:xfrm>
      </p:grpSpPr>
      <p:grpSp>
        <p:nvGrpSpPr>
          <p:cNvPr id="132" name="Google Shape;132;g3fbbf5f1d35_0_3"/>
          <p:cNvGrpSpPr/>
          <p:nvPr/>
        </p:nvGrpSpPr>
        <p:grpSpPr>
          <a:xfrm>
            <a:off x="0" y="0"/>
            <a:ext cx="9134050" cy="6858343"/>
            <a:chOff x="0" y="0"/>
            <a:chExt cx="18268100" cy="10287000"/>
          </a:xfrm>
        </p:grpSpPr>
        <p:sp>
          <p:nvSpPr>
            <p:cNvPr id="133" name="Google Shape;133;g3fbbf5f1d35_0_3"/>
            <p:cNvSpPr/>
            <p:nvPr/>
          </p:nvSpPr>
          <p:spPr>
            <a:xfrm>
              <a:off x="3228601" y="0"/>
              <a:ext cx="15039499" cy="10287000"/>
            </a:xfrm>
            <a:custGeom>
              <a:rect b="b" l="l" r="r" t="t"/>
              <a:pathLst>
                <a:path extrusionOk="0" h="10287000" w="13077825">
                  <a:moveTo>
                    <a:pt x="0" y="10286999"/>
                  </a:moveTo>
                  <a:lnTo>
                    <a:pt x="13077823" y="10286999"/>
                  </a:lnTo>
                  <a:lnTo>
                    <a:pt x="13077823" y="0"/>
                  </a:lnTo>
                  <a:lnTo>
                    <a:pt x="0" y="0"/>
                  </a:lnTo>
                  <a:lnTo>
                    <a:pt x="0" y="10286999"/>
                  </a:lnTo>
                  <a:close/>
                </a:path>
              </a:pathLst>
            </a:custGeom>
            <a:solidFill>
              <a:srgbClr val="CFE2F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134" name="Google Shape;134;g3fbbf5f1d35_0_3"/>
            <p:cNvSpPr/>
            <p:nvPr/>
          </p:nvSpPr>
          <p:spPr>
            <a:xfrm>
              <a:off x="0" y="0"/>
              <a:ext cx="3360563" cy="10287000"/>
            </a:xfrm>
            <a:custGeom>
              <a:rect b="b" l="l" r="r" t="t"/>
              <a:pathLst>
                <a:path extrusionOk="0" h="10287000" w="5210175">
                  <a:moveTo>
                    <a:pt x="5210174" y="10286999"/>
                  </a:moveTo>
                  <a:lnTo>
                    <a:pt x="0" y="10286999"/>
                  </a:lnTo>
                  <a:lnTo>
                    <a:pt x="0" y="0"/>
                  </a:lnTo>
                  <a:lnTo>
                    <a:pt x="5210174" y="0"/>
                  </a:lnTo>
                  <a:lnTo>
                    <a:pt x="5210174" y="10286999"/>
                  </a:lnTo>
                  <a:close/>
                </a:path>
              </a:pathLst>
            </a:custGeom>
            <a:solidFill>
              <a:srgbClr val="1362A7"/>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pic>
          <p:nvPicPr>
            <p:cNvPr id="135" name="Google Shape;135;g3fbbf5f1d35_0_3"/>
            <p:cNvPicPr preferRelativeResize="0"/>
            <p:nvPr/>
          </p:nvPicPr>
          <p:blipFill rotWithShape="1">
            <a:blip r:embed="rId3">
              <a:alphaModFix/>
            </a:blip>
            <a:srcRect b="0" l="0" r="0" t="0"/>
            <a:stretch/>
          </p:blipFill>
          <p:spPr>
            <a:xfrm>
              <a:off x="502625" y="7321726"/>
              <a:ext cx="2717051" cy="1741421"/>
            </a:xfrm>
            <a:prstGeom prst="rect">
              <a:avLst/>
            </a:prstGeom>
            <a:noFill/>
            <a:ln>
              <a:noFill/>
            </a:ln>
          </p:spPr>
        </p:pic>
      </p:grpSp>
      <p:sp>
        <p:nvSpPr>
          <p:cNvPr id="136" name="Google Shape;136;g3fbbf5f1d35_0_3"/>
          <p:cNvSpPr txBox="1"/>
          <p:nvPr>
            <p:ph type="title"/>
          </p:nvPr>
        </p:nvSpPr>
        <p:spPr>
          <a:xfrm>
            <a:off x="2231525" y="109875"/>
            <a:ext cx="5923200" cy="2291400"/>
          </a:xfrm>
          <a:prstGeom prst="rect">
            <a:avLst/>
          </a:prstGeom>
          <a:noFill/>
          <a:ln>
            <a:noFill/>
          </a:ln>
        </p:spPr>
        <p:txBody>
          <a:bodyPr anchorCtr="0" anchor="t" bIns="0" lIns="0" spcFirstLastPara="1" rIns="0" wrap="square" tIns="43725">
            <a:spAutoFit/>
          </a:bodyPr>
          <a:lstStyle/>
          <a:p>
            <a:pPr indent="0" lvl="0" marL="0" rtl="0" algn="l">
              <a:lnSpc>
                <a:spcPct val="100000"/>
              </a:lnSpc>
              <a:spcBef>
                <a:spcPts val="0"/>
              </a:spcBef>
              <a:spcAft>
                <a:spcPts val="0"/>
              </a:spcAft>
              <a:buClr>
                <a:schemeClr val="dk1"/>
              </a:buClr>
              <a:buSzPts val="3500"/>
              <a:buFont typeface="Arial"/>
              <a:buNone/>
            </a:pPr>
            <a:r>
              <a:rPr lang="en-US" sz="2800">
                <a:solidFill>
                  <a:schemeClr val="dk1"/>
                </a:solidFill>
              </a:rPr>
              <a:t>Propuesta sobre Proyecto de Ley que modifica y fortalece el régimen estatutario de la Salud Pública en Chile</a:t>
            </a:r>
            <a:endParaRPr sz="2800">
              <a:solidFill>
                <a:schemeClr val="dk1"/>
              </a:solidFill>
            </a:endParaRPr>
          </a:p>
          <a:p>
            <a:pPr indent="0" lvl="0" marL="0" rtl="0" algn="l">
              <a:lnSpc>
                <a:spcPct val="100000"/>
              </a:lnSpc>
              <a:spcBef>
                <a:spcPts val="0"/>
              </a:spcBef>
              <a:spcAft>
                <a:spcPts val="0"/>
              </a:spcAft>
              <a:buClr>
                <a:schemeClr val="dk1"/>
              </a:buClr>
              <a:buSzPts val="3500"/>
              <a:buFont typeface="Arial"/>
              <a:buNone/>
            </a:pPr>
            <a:r>
              <a:t/>
            </a:r>
            <a:endParaRPr sz="3400">
              <a:solidFill>
                <a:schemeClr val="lt1"/>
              </a:solidFill>
            </a:endParaRPr>
          </a:p>
        </p:txBody>
      </p:sp>
      <p:sp>
        <p:nvSpPr>
          <p:cNvPr id="137" name="Google Shape;137;g3fbbf5f1d35_0_3"/>
          <p:cNvSpPr txBox="1"/>
          <p:nvPr/>
        </p:nvSpPr>
        <p:spPr>
          <a:xfrm rot="-5400000">
            <a:off x="-892975" y="2114825"/>
            <a:ext cx="3429000" cy="805200"/>
          </a:xfrm>
          <a:prstGeom prst="rect">
            <a:avLst/>
          </a:prstGeom>
          <a:noFill/>
          <a:ln>
            <a:noFill/>
          </a:ln>
        </p:spPr>
        <p:txBody>
          <a:bodyPr anchorCtr="0" anchor="t" bIns="0" lIns="0" spcFirstLastPara="1" rIns="0" wrap="square" tIns="15175">
            <a:spAutoFit/>
          </a:bodyPr>
          <a:lstStyle/>
          <a:p>
            <a:pPr indent="0" lvl="0" marL="12700" marR="0" rtl="0" algn="l">
              <a:lnSpc>
                <a:spcPct val="113793"/>
              </a:lnSpc>
              <a:spcBef>
                <a:spcPts val="0"/>
              </a:spcBef>
              <a:spcAft>
                <a:spcPts val="0"/>
              </a:spcAft>
              <a:buClr>
                <a:srgbClr val="000000"/>
              </a:buClr>
              <a:buSzPts val="1600"/>
              <a:buFont typeface="Arial"/>
              <a:buNone/>
            </a:pPr>
            <a:r>
              <a:rPr b="1" i="0" lang="en-US" sz="2400" u="none" cap="none" strike="noStrike">
                <a:solidFill>
                  <a:srgbClr val="FFFFFF"/>
                </a:solidFill>
                <a:latin typeface="Trebuchet MS"/>
                <a:ea typeface="Trebuchet MS"/>
                <a:cs typeface="Trebuchet MS"/>
                <a:sym typeface="Trebuchet MS"/>
              </a:rPr>
              <a:t>CONFEDERACIÓN FENATS</a:t>
            </a:r>
            <a:r>
              <a:rPr b="1" lang="en-US" sz="2400">
                <a:solidFill>
                  <a:srgbClr val="FFFFFF"/>
                </a:solidFill>
                <a:latin typeface="Trebuchet MS"/>
                <a:ea typeface="Trebuchet MS"/>
                <a:cs typeface="Trebuchet MS"/>
                <a:sym typeface="Trebuchet MS"/>
              </a:rPr>
              <a:t> </a:t>
            </a:r>
            <a:r>
              <a:rPr b="1" i="0" lang="en-US" sz="2400" u="none" cap="none" strike="noStrike">
                <a:solidFill>
                  <a:srgbClr val="FFFFFF"/>
                </a:solidFill>
                <a:latin typeface="Trebuchet MS"/>
                <a:ea typeface="Trebuchet MS"/>
                <a:cs typeface="Trebuchet MS"/>
                <a:sym typeface="Trebuchet MS"/>
              </a:rPr>
              <a:t>UNITARIA</a:t>
            </a:r>
            <a:endParaRPr b="1" i="0" sz="2400" u="none" cap="none" strike="noStrike">
              <a:solidFill>
                <a:srgbClr val="000000"/>
              </a:solidFill>
              <a:latin typeface="Trebuchet MS"/>
              <a:ea typeface="Trebuchet MS"/>
              <a:cs typeface="Trebuchet MS"/>
              <a:sym typeface="Trebuchet MS"/>
            </a:endParaRPr>
          </a:p>
        </p:txBody>
      </p:sp>
      <p:sp>
        <p:nvSpPr>
          <p:cNvPr id="138" name="Google Shape;138;g3fbbf5f1d35_0_3"/>
          <p:cNvSpPr txBox="1"/>
          <p:nvPr/>
        </p:nvSpPr>
        <p:spPr>
          <a:xfrm>
            <a:off x="2415600" y="5407138"/>
            <a:ext cx="6742500" cy="1124700"/>
          </a:xfrm>
          <a:prstGeom prst="rect">
            <a:avLst/>
          </a:prstGeom>
          <a:noFill/>
          <a:ln>
            <a:noFill/>
          </a:ln>
        </p:spPr>
        <p:txBody>
          <a:bodyPr anchorCtr="0" anchor="t" bIns="0" lIns="0" spcFirstLastPara="1" rIns="0" wrap="square" tIns="23275">
            <a:spAutoFit/>
          </a:bodyPr>
          <a:lstStyle/>
          <a:p>
            <a:pPr indent="0" lvl="0" marL="0" marR="0" rtl="0" algn="l">
              <a:lnSpc>
                <a:spcPct val="114545"/>
              </a:lnSpc>
              <a:spcBef>
                <a:spcPts val="0"/>
              </a:spcBef>
              <a:spcAft>
                <a:spcPts val="0"/>
              </a:spcAft>
              <a:buClr>
                <a:srgbClr val="000000"/>
              </a:buClr>
              <a:buSzPts val="1500"/>
              <a:buFont typeface="Arial"/>
              <a:buNone/>
            </a:pPr>
            <a:br>
              <a:rPr b="0" i="0" lang="en-US" sz="2500" u="none" cap="none" strike="noStrike">
                <a:solidFill>
                  <a:schemeClr val="dk1"/>
                </a:solidFill>
                <a:latin typeface="Arial"/>
                <a:ea typeface="Arial"/>
                <a:cs typeface="Arial"/>
                <a:sym typeface="Arial"/>
              </a:rPr>
            </a:br>
            <a:r>
              <a:rPr b="1" i="0" lang="en-US" sz="2000" u="none" cap="none" strike="noStrike">
                <a:solidFill>
                  <a:schemeClr val="dk1"/>
                </a:solidFill>
              </a:rPr>
              <a:t>Ricardo Ruiz Escalona</a:t>
            </a:r>
            <a:br>
              <a:rPr b="0" i="0" lang="en-US" sz="2000" u="none" cap="none" strike="noStrike">
                <a:solidFill>
                  <a:schemeClr val="dk1"/>
                </a:solidFill>
                <a:latin typeface="Arial"/>
                <a:ea typeface="Arial"/>
                <a:cs typeface="Arial"/>
                <a:sym typeface="Arial"/>
              </a:rPr>
            </a:br>
            <a:r>
              <a:rPr b="0" i="0" lang="en-US" sz="2000" u="none" cap="none" strike="noStrike">
                <a:solidFill>
                  <a:schemeClr val="dk1"/>
                </a:solidFill>
                <a:latin typeface="Arial"/>
                <a:ea typeface="Arial"/>
                <a:cs typeface="Arial"/>
                <a:sym typeface="Arial"/>
              </a:rPr>
              <a:t>Presidente Nacional</a:t>
            </a:r>
            <a:r>
              <a:rPr lang="en-US" sz="2000">
                <a:solidFill>
                  <a:schemeClr val="dk1"/>
                </a:solidFill>
              </a:rPr>
              <a:t> C</a:t>
            </a:r>
            <a:r>
              <a:rPr b="0" i="0" lang="en-US" sz="2000" u="none" cap="none" strike="noStrike">
                <a:solidFill>
                  <a:schemeClr val="dk1"/>
                </a:solidFill>
                <a:latin typeface="Arial"/>
                <a:ea typeface="Arial"/>
                <a:cs typeface="Arial"/>
                <a:sym typeface="Arial"/>
              </a:rPr>
              <a:t>onfederación FENATS Unitaria</a:t>
            </a:r>
            <a:endParaRPr b="0" i="0" sz="2600" u="none" cap="none" strike="noStrike">
              <a:solidFill>
                <a:schemeClr val="dk1"/>
              </a:solidFill>
              <a:latin typeface="Calibri"/>
              <a:ea typeface="Calibri"/>
              <a:cs typeface="Calibri"/>
              <a:sym typeface="Calibri"/>
            </a:endParaRPr>
          </a:p>
        </p:txBody>
      </p:sp>
      <p:sp>
        <p:nvSpPr>
          <p:cNvPr id="139" name="Google Shape;139;g3fbbf5f1d35_0_3"/>
          <p:cNvSpPr txBox="1"/>
          <p:nvPr>
            <p:ph idx="12" type="sldNum"/>
          </p:nvPr>
        </p:nvSpPr>
        <p:spPr>
          <a:xfrm>
            <a:off x="6583680" y="6377940"/>
            <a:ext cx="2103000" cy="1539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SzPts val="1000"/>
              <a:buFont typeface="Arial"/>
              <a:buNone/>
            </a:pPr>
            <a:fld id="{00000000-1234-1234-1234-123412341234}" type="slidenum">
              <a:rPr lang="en-US"/>
              <a:t>‹#›</a:t>
            </a:fld>
            <a:endParaRPr/>
          </a:p>
        </p:txBody>
      </p:sp>
      <p:pic>
        <p:nvPicPr>
          <p:cNvPr id="140" name="Google Shape;140;g3fbbf5f1d35_0_3" title="IMG_20260507_095343438_HDR.jpg"/>
          <p:cNvPicPr preferRelativeResize="0"/>
          <p:nvPr/>
        </p:nvPicPr>
        <p:blipFill rotWithShape="1">
          <a:blip r:embed="rId4">
            <a:alphaModFix/>
          </a:blip>
          <a:srcRect b="35701" l="0" r="0" t="27817"/>
          <a:stretch/>
        </p:blipFill>
        <p:spPr>
          <a:xfrm>
            <a:off x="2301337" y="1981325"/>
            <a:ext cx="5783576" cy="3750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44" name="Shape 144"/>
        <p:cNvGrpSpPr/>
        <p:nvPr/>
      </p:nvGrpSpPr>
      <p:grpSpPr>
        <a:xfrm>
          <a:off x="0" y="0"/>
          <a:ext cx="0" cy="0"/>
          <a:chOff x="0" y="0"/>
          <a:chExt cx="0" cy="0"/>
        </a:xfrm>
      </p:grpSpPr>
      <p:sp>
        <p:nvSpPr>
          <p:cNvPr id="145" name="Google Shape;145;g3fbc5842b4f_0_4"/>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46" name="Google Shape;146;g3fbc5842b4f_0_4"/>
          <p:cNvSpPr txBox="1"/>
          <p:nvPr/>
        </p:nvSpPr>
        <p:spPr>
          <a:xfrm>
            <a:off x="175400" y="177600"/>
            <a:ext cx="8968800" cy="7560000"/>
          </a:xfrm>
          <a:prstGeom prst="rect">
            <a:avLst/>
          </a:prstGeom>
          <a:noFill/>
          <a:ln>
            <a:noFill/>
          </a:ln>
        </p:spPr>
        <p:txBody>
          <a:bodyPr anchorCtr="0" anchor="t" bIns="91425" lIns="91425" spcFirstLastPara="1" rIns="91425" wrap="square" tIns="91425">
            <a:spAutoFit/>
          </a:bodyPr>
          <a:lstStyle/>
          <a:p>
            <a:pPr indent="457200" lvl="0" marL="914400" rtl="0" algn="l">
              <a:lnSpc>
                <a:spcPct val="115000"/>
              </a:lnSpc>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Marco Histórico y justificación del Estatuto</a:t>
            </a:r>
            <a:endParaRPr b="1" sz="2400">
              <a:solidFill>
                <a:schemeClr val="lt1"/>
              </a:solidFill>
              <a:latin typeface="Calibri"/>
              <a:ea typeface="Calibri"/>
              <a:cs typeface="Calibri"/>
              <a:sym typeface="Calibri"/>
            </a:endParaRPr>
          </a:p>
          <a:p>
            <a:pPr indent="457200" lvl="0" marL="1828800" rtl="0" algn="l">
              <a:lnSpc>
                <a:spcPct val="115000"/>
              </a:lnSpc>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para la Salud Centralizada</a:t>
            </a:r>
            <a:endParaRPr b="1" sz="24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rPr lang="en-US" sz="2200">
                <a:solidFill>
                  <a:schemeClr val="lt1"/>
                </a:solidFill>
                <a:latin typeface="Calibri"/>
                <a:ea typeface="Calibri"/>
                <a:cs typeface="Calibri"/>
                <a:sym typeface="Calibri"/>
              </a:rPr>
              <a:t>La gran aspiración de los trabajadores de la salud surge tras la precarización vivida durante la dictadura militar, cuyo objetivo central fue sustituir el sistema público por el modelo de ISAPRES. Esta privatización total no prosperó, pues un país en desarrollo no puede traspasar el costo de la atención a las familias. Por ello, la fortaleza del sistema público —que desde la creación del Servicio Nacional de Salud en 1952 posicionó a Chile como pionero internacional— se mantuvo como el pilar fundamental del país.</a:t>
            </a:r>
            <a:endParaRPr sz="23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rPr lang="en-US" sz="2200">
                <a:solidFill>
                  <a:schemeClr val="lt1"/>
                </a:solidFill>
                <a:latin typeface="Calibri"/>
                <a:ea typeface="Calibri"/>
                <a:cs typeface="Calibri"/>
                <a:sym typeface="Calibri"/>
              </a:rPr>
              <a:t>En este contexto, desde 1990 los gremios planteamos la necesidad de salir del Estatuto Administrativo general y contar con un marco regulatorio propio (al igual que la CONFUSAM), que reconozca la naturaleza específica y compleja de la función sanitaria.</a:t>
            </a:r>
            <a:endParaRPr sz="22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9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900">
              <a:solidFill>
                <a:schemeClr val="lt1"/>
              </a:solidFill>
            </a:endParaRPr>
          </a:p>
          <a:p>
            <a:pPr indent="0" lvl="0" marL="0" rtl="0" algn="l">
              <a:lnSpc>
                <a:spcPct val="115000"/>
              </a:lnSpc>
              <a:spcBef>
                <a:spcPts val="0"/>
              </a:spcBef>
              <a:spcAft>
                <a:spcPts val="0"/>
              </a:spcAft>
              <a:buNone/>
            </a:pPr>
            <a:r>
              <a:t/>
            </a:r>
            <a:endParaRPr sz="19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lt1"/>
              </a:solidFil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47" name="Google Shape;147;g3fbc5842b4f_0_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1" name="Shape 151"/>
        <p:cNvGrpSpPr/>
        <p:nvPr/>
      </p:nvGrpSpPr>
      <p:grpSpPr>
        <a:xfrm>
          <a:off x="0" y="0"/>
          <a:ext cx="0" cy="0"/>
          <a:chOff x="0" y="0"/>
          <a:chExt cx="0" cy="0"/>
        </a:xfrm>
      </p:grpSpPr>
      <p:sp>
        <p:nvSpPr>
          <p:cNvPr id="152" name="Google Shape;152;h22566ec18fe98aea_0_159"/>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53" name="Google Shape;153;h22566ec18fe98aea_0_159"/>
          <p:cNvSpPr txBox="1"/>
          <p:nvPr/>
        </p:nvSpPr>
        <p:spPr>
          <a:xfrm>
            <a:off x="175400" y="177600"/>
            <a:ext cx="8968800" cy="7006200"/>
          </a:xfrm>
          <a:prstGeom prst="rect">
            <a:avLst/>
          </a:prstGeom>
          <a:noFill/>
          <a:ln>
            <a:noFill/>
          </a:ln>
        </p:spPr>
        <p:txBody>
          <a:bodyPr anchorCtr="0" anchor="t" bIns="91425" lIns="91425" spcFirstLastPara="1" rIns="91425" wrap="square" tIns="91425">
            <a:spAutoFit/>
          </a:bodyPr>
          <a:lstStyle/>
          <a:p>
            <a:pPr indent="457200" lvl="0" marL="1828800" rtl="0" algn="l">
              <a:lnSpc>
                <a:spcPct val="115000"/>
              </a:lnSpc>
              <a:spcBef>
                <a:spcPts val="0"/>
              </a:spcBef>
              <a:spcAft>
                <a:spcPts val="0"/>
              </a:spcAft>
              <a:buClr>
                <a:schemeClr val="dk1"/>
              </a:buClr>
              <a:buSzPts val="1100"/>
              <a:buFont typeface="Arial"/>
              <a:buNone/>
            </a:pPr>
            <a:r>
              <a:t/>
            </a:r>
            <a:endParaRPr b="1" sz="2600">
              <a:solidFill>
                <a:schemeClr val="lt1"/>
              </a:solidFill>
              <a:latin typeface="Calibri"/>
              <a:ea typeface="Calibri"/>
              <a:cs typeface="Calibri"/>
              <a:sym typeface="Calibri"/>
            </a:endParaRPr>
          </a:p>
          <a:p>
            <a:pPr indent="0" lvl="0" marL="0" rtl="0" algn="l">
              <a:lnSpc>
                <a:spcPct val="115000"/>
              </a:lnSpc>
              <a:spcBef>
                <a:spcPts val="1400"/>
              </a:spcBef>
              <a:spcAft>
                <a:spcPts val="0"/>
              </a:spcAft>
              <a:buClr>
                <a:schemeClr val="dk1"/>
              </a:buClr>
              <a:buSzPts val="1100"/>
              <a:buFont typeface="Arial"/>
              <a:buNone/>
            </a:pPr>
            <a:r>
              <a:rPr b="1" lang="en-US" sz="2200">
                <a:solidFill>
                  <a:schemeClr val="lt1"/>
                </a:solidFill>
                <a:latin typeface="Calibri"/>
                <a:ea typeface="Calibri"/>
                <a:cs typeface="Calibri"/>
                <a:sym typeface="Calibri"/>
              </a:rPr>
              <a:t>Década de 1990 — Demanda histórica:</a:t>
            </a:r>
            <a:br>
              <a:rPr b="1" lang="en-US" sz="2200">
                <a:solidFill>
                  <a:schemeClr val="lt1"/>
                </a:solidFill>
                <a:latin typeface="Calibri"/>
                <a:ea typeface="Calibri"/>
                <a:cs typeface="Calibri"/>
                <a:sym typeface="Calibri"/>
              </a:rPr>
            </a:br>
            <a:r>
              <a:rPr lang="en-US" sz="2200">
                <a:solidFill>
                  <a:schemeClr val="lt1"/>
                </a:solidFill>
                <a:latin typeface="Calibri"/>
                <a:ea typeface="Calibri"/>
                <a:cs typeface="Calibri"/>
                <a:sym typeface="Calibri"/>
              </a:rPr>
              <a:t>FENATS Unitaria planteó tempranamente la necesidad de contar con un marco regulatorio propio que reconociera la naturaleza específica, la complejidad y el desarrollo organizacional del sector sanitario público</a:t>
            </a:r>
            <a:endParaRPr sz="22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rPr b="1" lang="en-US" sz="2200">
                <a:solidFill>
                  <a:schemeClr val="lt1"/>
                </a:solidFill>
                <a:latin typeface="Calibri"/>
                <a:ea typeface="Calibri"/>
                <a:cs typeface="Calibri"/>
                <a:sym typeface="Calibri"/>
              </a:rPr>
              <a:t>Segundo Gobierno de Michelle Bachelet - Intento inconcluso:</a:t>
            </a:r>
            <a:br>
              <a:rPr b="1" lang="en-US" sz="2200">
                <a:solidFill>
                  <a:schemeClr val="lt1"/>
                </a:solidFill>
                <a:latin typeface="Calibri"/>
                <a:ea typeface="Calibri"/>
                <a:cs typeface="Calibri"/>
                <a:sym typeface="Calibri"/>
              </a:rPr>
            </a:br>
            <a:r>
              <a:rPr lang="en-US" sz="2200">
                <a:solidFill>
                  <a:schemeClr val="lt1"/>
                </a:solidFill>
                <a:latin typeface="Calibri"/>
                <a:ea typeface="Calibri"/>
                <a:cs typeface="Calibri"/>
                <a:sym typeface="Calibri"/>
              </a:rPr>
              <a:t>Se impulsó formalmente la propuesta de un "Estatuto de la Salud"; sin embargo, pese a la disposición de las administraciones previas, la iniciativa no logró concretarse legislativamente.</a:t>
            </a:r>
            <a:endParaRPr sz="22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rPr b="1" lang="en-US" sz="2200">
                <a:solidFill>
                  <a:schemeClr val="lt1"/>
                </a:solidFill>
                <a:latin typeface="Calibri"/>
                <a:ea typeface="Calibri"/>
                <a:cs typeface="Calibri"/>
                <a:sym typeface="Calibri"/>
              </a:rPr>
              <a:t>Escenario actual — Una nueva oportunidad:</a:t>
            </a:r>
            <a:br>
              <a:rPr b="1" lang="en-US" sz="2200">
                <a:solidFill>
                  <a:schemeClr val="lt1"/>
                </a:solidFill>
                <a:latin typeface="Calibri"/>
                <a:ea typeface="Calibri"/>
                <a:cs typeface="Calibri"/>
                <a:sym typeface="Calibri"/>
              </a:rPr>
            </a:br>
            <a:r>
              <a:rPr lang="en-US" sz="2200">
                <a:solidFill>
                  <a:schemeClr val="lt1"/>
                </a:solidFill>
                <a:latin typeface="Calibri"/>
                <a:ea typeface="Calibri"/>
                <a:cs typeface="Calibri"/>
                <a:sym typeface="Calibri"/>
              </a:rPr>
              <a:t>Ante el planteamiento del Gobierno de reformar el Estatuto Administrativo se abre una oportunidad clave para avanzar hacia un </a:t>
            </a:r>
            <a:r>
              <a:rPr b="1" lang="en-US" sz="2200">
                <a:solidFill>
                  <a:schemeClr val="lt1"/>
                </a:solidFill>
                <a:latin typeface="Calibri"/>
                <a:ea typeface="Calibri"/>
                <a:cs typeface="Calibri"/>
                <a:sym typeface="Calibri"/>
              </a:rPr>
              <a:t>Estatuto de la Salud Centralizada</a:t>
            </a:r>
            <a:r>
              <a:rPr lang="en-US" sz="2200">
                <a:solidFill>
                  <a:schemeClr val="lt1"/>
                </a:solidFill>
                <a:latin typeface="Calibri"/>
                <a:ea typeface="Calibri"/>
                <a:cs typeface="Calibri"/>
                <a:sym typeface="Calibri"/>
              </a:rPr>
              <a:t>.</a:t>
            </a:r>
            <a:endParaRPr sz="2200">
              <a:solidFill>
                <a:schemeClr val="lt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400"/>
              <a:buFont typeface="Arial"/>
              <a:buNone/>
            </a:pPr>
            <a:r>
              <a:t/>
            </a:r>
            <a:endParaRPr b="1" sz="22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54" name="Google Shape;154;h22566ec18fe98aea_0_15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8" name="Shape 158"/>
        <p:cNvGrpSpPr/>
        <p:nvPr/>
      </p:nvGrpSpPr>
      <p:grpSpPr>
        <a:xfrm>
          <a:off x="0" y="0"/>
          <a:ext cx="0" cy="0"/>
          <a:chOff x="0" y="0"/>
          <a:chExt cx="0" cy="0"/>
        </a:xfrm>
      </p:grpSpPr>
      <p:sp>
        <p:nvSpPr>
          <p:cNvPr id="159" name="Google Shape;159;h22566ec18fe98aea_0_153"/>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60" name="Google Shape;160;h22566ec18fe98aea_0_153"/>
          <p:cNvSpPr txBox="1"/>
          <p:nvPr/>
        </p:nvSpPr>
        <p:spPr>
          <a:xfrm>
            <a:off x="175400" y="330000"/>
            <a:ext cx="8631300" cy="7926300"/>
          </a:xfrm>
          <a:prstGeom prst="rect">
            <a:avLst/>
          </a:prstGeom>
          <a:noFill/>
          <a:ln>
            <a:noFill/>
          </a:ln>
        </p:spPr>
        <p:txBody>
          <a:bodyPr anchorCtr="0" anchor="t" bIns="91425" lIns="91425" spcFirstLastPara="1" rIns="91425" wrap="square" tIns="91425">
            <a:spAutoFit/>
          </a:bodyPr>
          <a:lstStyle/>
          <a:p>
            <a:pPr indent="457200" lvl="0" marL="1828800" rtl="0" algn="l">
              <a:lnSpc>
                <a:spcPct val="115000"/>
              </a:lnSpc>
              <a:spcBef>
                <a:spcPts val="0"/>
              </a:spcBef>
              <a:spcAft>
                <a:spcPts val="0"/>
              </a:spcAft>
              <a:buClr>
                <a:schemeClr val="dk1"/>
              </a:buClr>
              <a:buSzPts val="1100"/>
              <a:buFont typeface="Arial"/>
              <a:buNone/>
            </a:pPr>
            <a:r>
              <a:t/>
            </a:r>
            <a:endParaRPr b="1" sz="2400">
              <a:solidFill>
                <a:schemeClr val="lt1"/>
              </a:solidFill>
            </a:endParaRPr>
          </a:p>
          <a:p>
            <a:pPr indent="0" lvl="0" marL="0" rtl="0" algn="just">
              <a:lnSpc>
                <a:spcPct val="115000"/>
              </a:lnSpc>
              <a:spcBef>
                <a:spcPts val="0"/>
              </a:spcBef>
              <a:spcAft>
                <a:spcPts val="0"/>
              </a:spcAft>
              <a:buNone/>
            </a:pPr>
            <a:r>
              <a:t/>
            </a:r>
            <a:endParaRPr sz="220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rPr lang="en-US" sz="2200">
                <a:solidFill>
                  <a:schemeClr val="lt1"/>
                </a:solidFill>
                <a:latin typeface="Calibri"/>
                <a:ea typeface="Calibri"/>
                <a:cs typeface="Calibri"/>
                <a:sym typeface="Calibri"/>
              </a:rPr>
              <a:t>El país nos demanda, en este momento histórico, poder por fin brindarle a los funcionarios públicos de la salud un cuerpo normativo realizado por sus representantes electos, ya que de los 4 estatutos administrativos que han regido a los funcionarios, todos ellos han sido sin la participación de los trabajadores:</a:t>
            </a:r>
            <a:endParaRPr sz="220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t/>
            </a:r>
            <a:endParaRPr sz="2200">
              <a:solidFill>
                <a:schemeClr val="lt1"/>
              </a:solidFill>
              <a:latin typeface="Calibri"/>
              <a:ea typeface="Calibri"/>
              <a:cs typeface="Calibri"/>
              <a:sym typeface="Calibri"/>
            </a:endParaRPr>
          </a:p>
          <a:p>
            <a:pPr indent="-228600" lvl="0" marL="457200" rtl="0" algn="just">
              <a:lnSpc>
                <a:spcPct val="115000"/>
              </a:lnSpc>
              <a:spcBef>
                <a:spcPts val="800"/>
              </a:spcBef>
              <a:spcAft>
                <a:spcPts val="0"/>
              </a:spcAft>
              <a:buNone/>
            </a:pPr>
            <a:r>
              <a:rPr lang="en-US" sz="2200">
                <a:solidFill>
                  <a:schemeClr val="lt1"/>
                </a:solidFill>
                <a:latin typeface="Calibri"/>
                <a:ea typeface="Calibri"/>
                <a:cs typeface="Calibri"/>
                <a:sym typeface="Calibri"/>
              </a:rPr>
              <a:t>1. 	DFL Nº 3740 año 1930 Carlos Ibáñez del Campo.</a:t>
            </a:r>
            <a:endParaRPr sz="2200">
              <a:solidFill>
                <a:schemeClr val="lt1"/>
              </a:solidFill>
              <a:latin typeface="Calibri"/>
              <a:ea typeface="Calibri"/>
              <a:cs typeface="Calibri"/>
              <a:sym typeface="Calibri"/>
            </a:endParaRPr>
          </a:p>
          <a:p>
            <a:pPr indent="-228600" lvl="0" marL="457200" rtl="0" algn="just">
              <a:lnSpc>
                <a:spcPct val="115000"/>
              </a:lnSpc>
              <a:spcBef>
                <a:spcPts val="0"/>
              </a:spcBef>
              <a:spcAft>
                <a:spcPts val="0"/>
              </a:spcAft>
              <a:buNone/>
            </a:pPr>
            <a:r>
              <a:rPr lang="en-US" sz="2200">
                <a:solidFill>
                  <a:schemeClr val="lt1"/>
                </a:solidFill>
                <a:latin typeface="Calibri"/>
                <a:ea typeface="Calibri"/>
                <a:cs typeface="Calibri"/>
                <a:sym typeface="Calibri"/>
              </a:rPr>
              <a:t>2. 	DFL 256 año 1953 Carlos Ibáñez del Campo II.</a:t>
            </a:r>
            <a:endParaRPr sz="2200">
              <a:solidFill>
                <a:schemeClr val="lt1"/>
              </a:solidFill>
              <a:latin typeface="Calibri"/>
              <a:ea typeface="Calibri"/>
              <a:cs typeface="Calibri"/>
              <a:sym typeface="Calibri"/>
            </a:endParaRPr>
          </a:p>
          <a:p>
            <a:pPr indent="-228600" lvl="0" marL="457200" rtl="0" algn="just">
              <a:lnSpc>
                <a:spcPct val="115000"/>
              </a:lnSpc>
              <a:spcBef>
                <a:spcPts val="0"/>
              </a:spcBef>
              <a:spcAft>
                <a:spcPts val="0"/>
              </a:spcAft>
              <a:buNone/>
            </a:pPr>
            <a:r>
              <a:rPr lang="en-US" sz="2200">
                <a:solidFill>
                  <a:schemeClr val="lt1"/>
                </a:solidFill>
                <a:latin typeface="Calibri"/>
                <a:ea typeface="Calibri"/>
                <a:cs typeface="Calibri"/>
                <a:sym typeface="Calibri"/>
              </a:rPr>
              <a:t>3. 	DFL 338 año 1969 Jorge Alessandri Rodríguez.</a:t>
            </a:r>
            <a:endParaRPr sz="2200">
              <a:solidFill>
                <a:schemeClr val="lt1"/>
              </a:solidFill>
              <a:latin typeface="Calibri"/>
              <a:ea typeface="Calibri"/>
              <a:cs typeface="Calibri"/>
              <a:sym typeface="Calibri"/>
            </a:endParaRPr>
          </a:p>
          <a:p>
            <a:pPr indent="-228600" lvl="0" marL="457200" rtl="0" algn="just">
              <a:lnSpc>
                <a:spcPct val="115000"/>
              </a:lnSpc>
              <a:spcBef>
                <a:spcPts val="0"/>
              </a:spcBef>
              <a:spcAft>
                <a:spcPts val="0"/>
              </a:spcAft>
              <a:buNone/>
            </a:pPr>
            <a:r>
              <a:rPr lang="en-US" sz="2200">
                <a:solidFill>
                  <a:schemeClr val="lt1"/>
                </a:solidFill>
                <a:latin typeface="Calibri"/>
                <a:ea typeface="Calibri"/>
                <a:cs typeface="Calibri"/>
                <a:sym typeface="Calibri"/>
              </a:rPr>
              <a:t>4. 	Ley 18.834 23 septiembre 1989 Augusto Pinochet.</a:t>
            </a:r>
            <a:endParaRPr sz="22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36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900">
              <a:solidFill>
                <a:schemeClr val="lt1"/>
              </a:solidFill>
            </a:endParaRPr>
          </a:p>
          <a:p>
            <a:pPr indent="0" lvl="0" marL="0" rtl="0" algn="l">
              <a:lnSpc>
                <a:spcPct val="115000"/>
              </a:lnSpc>
              <a:spcBef>
                <a:spcPts val="1200"/>
              </a:spcBef>
              <a:spcAft>
                <a:spcPts val="0"/>
              </a:spcAft>
              <a:buNone/>
            </a:pPr>
            <a:r>
              <a:t/>
            </a:r>
            <a:endParaRPr sz="1900">
              <a:solidFill>
                <a:schemeClr val="lt1"/>
              </a:solidFill>
            </a:endParaRPr>
          </a:p>
          <a:p>
            <a:pPr indent="0" lvl="0" marL="0" rtl="0" algn="l">
              <a:lnSpc>
                <a:spcPct val="115000"/>
              </a:lnSpc>
              <a:spcBef>
                <a:spcPts val="0"/>
              </a:spcBef>
              <a:spcAft>
                <a:spcPts val="0"/>
              </a:spcAft>
              <a:buNone/>
            </a:pPr>
            <a:r>
              <a:t/>
            </a:r>
            <a:endParaRPr sz="1900">
              <a:solidFill>
                <a:schemeClr val="lt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lt1"/>
              </a:solidFill>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Calibri"/>
              <a:ea typeface="Calibri"/>
              <a:cs typeface="Calibri"/>
              <a:sym typeface="Calibri"/>
            </a:endParaRPr>
          </a:p>
        </p:txBody>
      </p:sp>
      <p:sp>
        <p:nvSpPr>
          <p:cNvPr id="161" name="Google Shape;161;h22566ec18fe98aea_0_15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65" name="Shape 165"/>
        <p:cNvGrpSpPr/>
        <p:nvPr/>
      </p:nvGrpSpPr>
      <p:grpSpPr>
        <a:xfrm>
          <a:off x="0" y="0"/>
          <a:ext cx="0" cy="0"/>
          <a:chOff x="0" y="0"/>
          <a:chExt cx="0" cy="0"/>
        </a:xfrm>
      </p:grpSpPr>
      <p:sp>
        <p:nvSpPr>
          <p:cNvPr id="166" name="Google Shape;166;g3fbc5842b4f_0_13"/>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67" name="Google Shape;167;g3fbc5842b4f_0_13"/>
          <p:cNvSpPr txBox="1"/>
          <p:nvPr/>
        </p:nvSpPr>
        <p:spPr>
          <a:xfrm>
            <a:off x="175400" y="177600"/>
            <a:ext cx="8561400" cy="7176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3500"/>
              <a:buFont typeface="Arial"/>
              <a:buNone/>
            </a:pPr>
            <a:r>
              <a:rPr b="1" lang="en-US" sz="2350">
                <a:solidFill>
                  <a:schemeClr val="lt1"/>
                </a:solidFill>
              </a:rPr>
              <a:t>Propuesta sobre Proyecto de Ley que modifica y </a:t>
            </a:r>
            <a:endParaRPr b="1" sz="2350">
              <a:solidFill>
                <a:schemeClr val="lt1"/>
              </a:solidFill>
            </a:endParaRPr>
          </a:p>
          <a:p>
            <a:pPr indent="0" lvl="0" marL="0" rtl="0" algn="ctr">
              <a:spcBef>
                <a:spcPts val="0"/>
              </a:spcBef>
              <a:spcAft>
                <a:spcPts val="0"/>
              </a:spcAft>
              <a:buClr>
                <a:schemeClr val="dk1"/>
              </a:buClr>
              <a:buSzPts val="3500"/>
              <a:buFont typeface="Arial"/>
              <a:buNone/>
            </a:pPr>
            <a:r>
              <a:rPr b="1" lang="en-US" sz="2350">
                <a:solidFill>
                  <a:schemeClr val="lt1"/>
                </a:solidFill>
              </a:rPr>
              <a:t>fortalece el régimen estatutario de la Salud Pública en Chile</a:t>
            </a:r>
            <a:br>
              <a:rPr b="1" lang="en-US" sz="3400">
                <a:solidFill>
                  <a:schemeClr val="lt1"/>
                </a:solidFill>
              </a:rPr>
            </a:br>
            <a:endParaRPr b="1" sz="1800">
              <a:solidFill>
                <a:schemeClr val="lt1"/>
              </a:solidFill>
              <a:latin typeface="Calibri"/>
              <a:ea typeface="Calibri"/>
              <a:cs typeface="Calibri"/>
              <a:sym typeface="Calibri"/>
            </a:endParaRPr>
          </a:p>
          <a:p>
            <a:pPr indent="0" lvl="0" marL="0" rtl="0" algn="ctr">
              <a:lnSpc>
                <a:spcPct val="115000"/>
              </a:lnSpc>
              <a:spcBef>
                <a:spcPts val="0"/>
              </a:spcBef>
              <a:spcAft>
                <a:spcPts val="0"/>
              </a:spcAft>
              <a:buNone/>
            </a:pPr>
            <a:r>
              <a:rPr b="1" lang="en-US" sz="2150">
                <a:solidFill>
                  <a:schemeClr val="lt1"/>
                </a:solidFill>
                <a:latin typeface="Calibri"/>
                <a:ea typeface="Calibri"/>
                <a:cs typeface="Calibri"/>
                <a:sym typeface="Calibri"/>
              </a:rPr>
              <a:t>TÍTULO I</a:t>
            </a:r>
            <a:endParaRPr b="1" sz="2150">
              <a:solidFill>
                <a:schemeClr val="lt1"/>
              </a:solidFill>
              <a:latin typeface="Calibri"/>
              <a:ea typeface="Calibri"/>
              <a:cs typeface="Calibri"/>
              <a:sym typeface="Calibri"/>
            </a:endParaRPr>
          </a:p>
          <a:p>
            <a:pPr indent="0" lvl="0" marL="0" rtl="0" algn="ctr">
              <a:lnSpc>
                <a:spcPct val="115000"/>
              </a:lnSpc>
              <a:spcBef>
                <a:spcPts val="800"/>
              </a:spcBef>
              <a:spcAft>
                <a:spcPts val="0"/>
              </a:spcAft>
              <a:buNone/>
            </a:pPr>
            <a:r>
              <a:rPr b="1" lang="en-US" sz="2150">
                <a:solidFill>
                  <a:schemeClr val="lt1"/>
                </a:solidFill>
                <a:latin typeface="Calibri"/>
                <a:ea typeface="Calibri"/>
                <a:cs typeface="Calibri"/>
                <a:sym typeface="Calibri"/>
              </a:rPr>
              <a:t>DISPOSICIONES GENERALES Y PRINCIPIOS RECTORES</a:t>
            </a:r>
            <a:endParaRPr b="1" sz="215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rPr b="1" lang="en-US" sz="2200">
                <a:solidFill>
                  <a:schemeClr val="lt1"/>
                </a:solidFill>
                <a:latin typeface="Calibri"/>
                <a:ea typeface="Calibri"/>
                <a:cs typeface="Calibri"/>
                <a:sym typeface="Calibri"/>
              </a:rPr>
              <a:t>Artículo 1° Objeto y ámbito de aplicación.</a:t>
            </a:r>
            <a:r>
              <a:rPr lang="en-US" sz="2200">
                <a:solidFill>
                  <a:schemeClr val="lt1"/>
                </a:solidFill>
                <a:latin typeface="Calibri"/>
                <a:ea typeface="Calibri"/>
                <a:cs typeface="Calibri"/>
                <a:sym typeface="Calibri"/>
              </a:rPr>
              <a:t> La presente ley tiene por objeto reformar el marco normativo de la gestión de personas en el sistema de salud pública, garantizando la probidad, la modernización de la carrera funcionaria, la estabilidad laboral y la eficiencia operativa en la atención de salud.</a:t>
            </a:r>
            <a:endParaRPr sz="220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rPr lang="en-US" sz="2200">
                <a:solidFill>
                  <a:schemeClr val="lt1"/>
                </a:solidFill>
                <a:latin typeface="Calibri"/>
                <a:ea typeface="Calibri"/>
                <a:cs typeface="Calibri"/>
                <a:sym typeface="Calibri"/>
              </a:rPr>
              <a:t>Las disposiciones del presente cuerpo legal se aplicarán de manera transversal a todo el personal, profesional médico y no médico, técnico, administrativo y auxiliar de la red asistencial y de soporte del sistema público de salud.</a:t>
            </a:r>
            <a:endParaRPr sz="22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9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i="0" sz="2400" u="none" cap="none" strike="noStrike">
              <a:solidFill>
                <a:schemeClr val="lt1"/>
              </a:solidFill>
              <a:latin typeface="Calibri"/>
              <a:ea typeface="Calibri"/>
              <a:cs typeface="Calibri"/>
              <a:sym typeface="Calibri"/>
            </a:endParaRPr>
          </a:p>
        </p:txBody>
      </p:sp>
      <p:sp>
        <p:nvSpPr>
          <p:cNvPr id="168" name="Google Shape;168;g3fbc5842b4f_0_1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2" name="Shape 172"/>
        <p:cNvGrpSpPr/>
        <p:nvPr/>
      </p:nvGrpSpPr>
      <p:grpSpPr>
        <a:xfrm>
          <a:off x="0" y="0"/>
          <a:ext cx="0" cy="0"/>
          <a:chOff x="0" y="0"/>
          <a:chExt cx="0" cy="0"/>
        </a:xfrm>
      </p:grpSpPr>
      <p:sp>
        <p:nvSpPr>
          <p:cNvPr id="173" name="Google Shape;173;g3fbc5842b4f_0_24"/>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74" name="Google Shape;174;g3fbc5842b4f_0_24"/>
          <p:cNvSpPr txBox="1"/>
          <p:nvPr/>
        </p:nvSpPr>
        <p:spPr>
          <a:xfrm>
            <a:off x="125400" y="622100"/>
            <a:ext cx="8561400" cy="59463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Artículo 2° Principios rectores.</a:t>
            </a:r>
            <a:r>
              <a:rPr lang="en-US" sz="2150">
                <a:solidFill>
                  <a:schemeClr val="lt1"/>
                </a:solidFill>
                <a:latin typeface="Calibri"/>
                <a:ea typeface="Calibri"/>
                <a:cs typeface="Calibri"/>
                <a:sym typeface="Calibri"/>
              </a:rPr>
              <a:t> La función pública en el ámbito de la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salud se rige por los siguientes principios fundamentales:</a:t>
            </a:r>
            <a:endParaRPr sz="2150">
              <a:solidFill>
                <a:schemeClr val="lt1"/>
              </a:solidFill>
              <a:latin typeface="Calibri"/>
              <a:ea typeface="Calibri"/>
              <a:cs typeface="Calibri"/>
              <a:sym typeface="Calibri"/>
            </a:endParaRPr>
          </a:p>
          <a:p>
            <a:pPr indent="-365125" lvl="0" marL="457200" rtl="0" algn="just">
              <a:lnSpc>
                <a:spcPct val="115000"/>
              </a:lnSpc>
              <a:spcBef>
                <a:spcPts val="800"/>
              </a:spcBef>
              <a:spcAft>
                <a:spcPts val="0"/>
              </a:spcAft>
              <a:buClr>
                <a:schemeClr val="lt1"/>
              </a:buClr>
              <a:buSzPts val="2150"/>
              <a:buAutoNum type="arabicPeriod"/>
            </a:pPr>
            <a:r>
              <a:rPr b="1" lang="en-US" sz="2150">
                <a:solidFill>
                  <a:schemeClr val="lt1"/>
                </a:solidFill>
                <a:latin typeface="Calibri"/>
                <a:ea typeface="Calibri"/>
                <a:cs typeface="Calibri"/>
                <a:sym typeface="Calibri"/>
              </a:rPr>
              <a:t>Estabilidad en el Empleo:</a:t>
            </a:r>
            <a:r>
              <a:rPr lang="en-US" sz="2150">
                <a:solidFill>
                  <a:schemeClr val="lt1"/>
                </a:solidFill>
                <a:latin typeface="Calibri"/>
                <a:ea typeface="Calibri"/>
                <a:cs typeface="Calibri"/>
                <a:sym typeface="Calibri"/>
              </a:rPr>
              <a:t> Se reconoce el principio de estabilidad laboral garantizado por la ley para la función pública, el cual estará condicionado al mérito, desempeño y cumplimiento de los objetivos institucionales.</a:t>
            </a:r>
            <a:endParaRPr sz="2150">
              <a:solidFill>
                <a:schemeClr val="lt1"/>
              </a:solidFill>
              <a:latin typeface="Calibri"/>
              <a:ea typeface="Calibri"/>
              <a:cs typeface="Calibri"/>
              <a:sym typeface="Calibri"/>
            </a:endParaRPr>
          </a:p>
          <a:p>
            <a:pPr indent="-365125" lvl="0" marL="457200" rtl="0" algn="just">
              <a:lnSpc>
                <a:spcPct val="115000"/>
              </a:lnSpc>
              <a:spcBef>
                <a:spcPts val="0"/>
              </a:spcBef>
              <a:spcAft>
                <a:spcPts val="0"/>
              </a:spcAft>
              <a:buClr>
                <a:schemeClr val="lt1"/>
              </a:buClr>
              <a:buSzPts val="2150"/>
              <a:buAutoNum type="arabicPeriod"/>
            </a:pPr>
            <a:r>
              <a:rPr b="1" lang="en-US" sz="2150">
                <a:solidFill>
                  <a:schemeClr val="lt1"/>
                </a:solidFill>
                <a:latin typeface="Calibri"/>
                <a:ea typeface="Calibri"/>
                <a:cs typeface="Calibri"/>
                <a:sym typeface="Calibri"/>
              </a:rPr>
              <a:t>Probidad y Transparencia:</a:t>
            </a:r>
            <a:r>
              <a:rPr lang="en-US" sz="2150">
                <a:solidFill>
                  <a:schemeClr val="lt1"/>
                </a:solidFill>
                <a:latin typeface="Calibri"/>
                <a:ea typeface="Calibri"/>
                <a:cs typeface="Calibri"/>
                <a:sym typeface="Calibri"/>
              </a:rPr>
              <a:t> El personal de la salud deberá observar una conducta intachable y velar permanentemente por el interés general sobre el particular.</a:t>
            </a:r>
            <a:endParaRPr sz="2150">
              <a:solidFill>
                <a:schemeClr val="lt1"/>
              </a:solidFill>
              <a:latin typeface="Calibri"/>
              <a:ea typeface="Calibri"/>
              <a:cs typeface="Calibri"/>
              <a:sym typeface="Calibri"/>
            </a:endParaRPr>
          </a:p>
          <a:p>
            <a:pPr indent="-365125" lvl="0" marL="457200" rtl="0" algn="just">
              <a:lnSpc>
                <a:spcPct val="115000"/>
              </a:lnSpc>
              <a:spcBef>
                <a:spcPts val="0"/>
              </a:spcBef>
              <a:spcAft>
                <a:spcPts val="0"/>
              </a:spcAft>
              <a:buClr>
                <a:schemeClr val="lt1"/>
              </a:buClr>
              <a:buSzPts val="2150"/>
              <a:buAutoNum type="arabicPeriod"/>
            </a:pPr>
            <a:r>
              <a:rPr b="1" lang="en-US" sz="2150">
                <a:solidFill>
                  <a:schemeClr val="lt1"/>
                </a:solidFill>
                <a:latin typeface="Calibri"/>
                <a:ea typeface="Calibri"/>
                <a:cs typeface="Calibri"/>
                <a:sym typeface="Calibri"/>
              </a:rPr>
              <a:t>Eficiencia y Eficacia:</a:t>
            </a:r>
            <a:r>
              <a:rPr lang="en-US" sz="2150">
                <a:solidFill>
                  <a:schemeClr val="lt1"/>
                </a:solidFill>
                <a:latin typeface="Calibri"/>
                <a:ea typeface="Calibri"/>
                <a:cs typeface="Calibri"/>
                <a:sym typeface="Calibri"/>
              </a:rPr>
              <a:t> Las autoridades e instituciones públicas procurarán la optimización en el uso de los recursos del Estado, así como la máxima celeridad en la atención asistencial y administrativa.</a:t>
            </a:r>
            <a:endParaRPr sz="2150">
              <a:solidFill>
                <a:schemeClr val="lt1"/>
              </a:solidFill>
              <a:latin typeface="Calibri"/>
              <a:ea typeface="Calibri"/>
              <a:cs typeface="Calibri"/>
              <a:sym typeface="Calibri"/>
            </a:endParaRPr>
          </a:p>
          <a:p>
            <a:pPr indent="-365125" lvl="0" marL="457200" rtl="0" algn="just">
              <a:lnSpc>
                <a:spcPct val="115000"/>
              </a:lnSpc>
              <a:spcBef>
                <a:spcPts val="0"/>
              </a:spcBef>
              <a:spcAft>
                <a:spcPts val="0"/>
              </a:spcAft>
              <a:buClr>
                <a:schemeClr val="lt1"/>
              </a:buClr>
              <a:buSzPts val="2150"/>
              <a:buAutoNum type="arabicPeriod"/>
            </a:pPr>
            <a:r>
              <a:rPr b="1" lang="en-US" sz="2150">
                <a:solidFill>
                  <a:schemeClr val="lt1"/>
                </a:solidFill>
                <a:latin typeface="Calibri"/>
                <a:ea typeface="Calibri"/>
                <a:cs typeface="Calibri"/>
                <a:sym typeface="Calibri"/>
              </a:rPr>
              <a:t>Igualdad de Acceso y Mérito:</a:t>
            </a:r>
            <a:r>
              <a:rPr lang="en-US" sz="2150">
                <a:solidFill>
                  <a:schemeClr val="lt1"/>
                </a:solidFill>
                <a:latin typeface="Calibri"/>
                <a:ea typeface="Calibri"/>
                <a:cs typeface="Calibri"/>
                <a:sym typeface="Calibri"/>
              </a:rPr>
              <a:t> El ingreso y la carrera funcionaria se fundarán en la igualdad de oportunidades, la idoneidad y la evaluación objetiva del desempeño.</a:t>
            </a:r>
            <a:endParaRPr i="0" sz="2150" u="none" cap="none" strike="noStrike">
              <a:solidFill>
                <a:schemeClr val="lt1"/>
              </a:solidFill>
              <a:latin typeface="Calibri"/>
              <a:ea typeface="Calibri"/>
              <a:cs typeface="Calibri"/>
              <a:sym typeface="Calibri"/>
            </a:endParaRPr>
          </a:p>
        </p:txBody>
      </p:sp>
      <p:sp>
        <p:nvSpPr>
          <p:cNvPr id="175" name="Google Shape;175;g3fbc5842b4f_0_2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79" name="Shape 179"/>
        <p:cNvGrpSpPr/>
        <p:nvPr/>
      </p:nvGrpSpPr>
      <p:grpSpPr>
        <a:xfrm>
          <a:off x="0" y="0"/>
          <a:ext cx="0" cy="0"/>
          <a:chOff x="0" y="0"/>
          <a:chExt cx="0" cy="0"/>
        </a:xfrm>
      </p:grpSpPr>
      <p:sp>
        <p:nvSpPr>
          <p:cNvPr id="180" name="Google Shape;180;g3fbc5842b4f_0_29"/>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81" name="Google Shape;181;g3fbc5842b4f_0_29"/>
          <p:cNvSpPr txBox="1"/>
          <p:nvPr/>
        </p:nvSpPr>
        <p:spPr>
          <a:xfrm>
            <a:off x="291300" y="596700"/>
            <a:ext cx="8561400" cy="89967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US" sz="2150">
                <a:solidFill>
                  <a:schemeClr val="lt1"/>
                </a:solidFill>
                <a:latin typeface="Calibri"/>
                <a:ea typeface="Calibri"/>
                <a:cs typeface="Calibri"/>
                <a:sym typeface="Calibri"/>
              </a:rPr>
              <a:t>5. </a:t>
            </a:r>
            <a:r>
              <a:rPr b="1" lang="en-US" sz="2150">
                <a:solidFill>
                  <a:schemeClr val="lt1"/>
                </a:solidFill>
                <a:latin typeface="Calibri"/>
                <a:ea typeface="Calibri"/>
                <a:cs typeface="Calibri"/>
                <a:sym typeface="Calibri"/>
              </a:rPr>
              <a:t>Servicialidad del Estado y Legalidad:</a:t>
            </a:r>
            <a:r>
              <a:rPr lang="en-US" sz="2150">
                <a:solidFill>
                  <a:schemeClr val="lt1"/>
                </a:solidFill>
                <a:latin typeface="Calibri"/>
                <a:ea typeface="Calibri"/>
                <a:cs typeface="Calibri"/>
                <a:sym typeface="Calibri"/>
              </a:rPr>
              <a:t> La administración de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la salud pública existe para servir a las personas y promover el bien común, sujetando sus actuaciones estrictamente a la Constitución y a las leyes.</a:t>
            </a:r>
            <a:endParaRPr sz="215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br>
              <a:rPr b="1"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6.</a:t>
            </a:r>
            <a:r>
              <a:rPr b="1" lang="en-US" sz="2150">
                <a:solidFill>
                  <a:schemeClr val="lt1"/>
                </a:solidFill>
                <a:latin typeface="Calibri"/>
                <a:ea typeface="Calibri"/>
                <a:cs typeface="Calibri"/>
                <a:sym typeface="Calibri"/>
              </a:rPr>
              <a:t> Fortalecimiento de la Salud Pública: </a:t>
            </a:r>
            <a:r>
              <a:rPr lang="en-US" sz="2150">
                <a:solidFill>
                  <a:schemeClr val="lt1"/>
                </a:solidFill>
                <a:latin typeface="Calibri"/>
                <a:ea typeface="Calibri"/>
                <a:cs typeface="Calibri"/>
                <a:sym typeface="Calibri"/>
              </a:rPr>
              <a:t>Como eje esencial en el actuar de cada funcionario del sistema, la calidad, oportunidad y el acceso de los usuarios, como también la sustentabilidad financiera para brindar un cartera de servicios que resuelva las demandas epidemiológicas de la población.</a:t>
            </a:r>
            <a:endParaRPr sz="215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br>
              <a:rPr b="1"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7. </a:t>
            </a:r>
            <a:r>
              <a:rPr b="1" lang="en-US" sz="2150">
                <a:solidFill>
                  <a:schemeClr val="lt1"/>
                </a:solidFill>
                <a:latin typeface="Calibri"/>
                <a:ea typeface="Calibri"/>
                <a:cs typeface="Calibri"/>
                <a:sym typeface="Calibri"/>
              </a:rPr>
              <a:t>Respeto irrestricto a los Derechos Fundamentales de los Funcionarios Públicos de la Salud. </a:t>
            </a:r>
            <a:r>
              <a:rPr lang="en-US" sz="2150">
                <a:solidFill>
                  <a:schemeClr val="lt1"/>
                </a:solidFill>
                <a:latin typeface="Calibri"/>
                <a:ea typeface="Calibri"/>
                <a:cs typeface="Calibri"/>
                <a:sym typeface="Calibri"/>
              </a:rPr>
              <a:t>Los trabajadores de la Salud, a partir del reconocimiento expreso de la ley N° 21.643 (Ley Karin) son un fin en sí mismo, titulares de derechos fundamentales y ya no medios que pueden ser tratados de manera vejatoria bajo pretextos institucionales.</a:t>
            </a:r>
            <a:endParaRPr sz="2150">
              <a:solidFill>
                <a:schemeClr val="lt1"/>
              </a:solidFill>
              <a:latin typeface="Calibri"/>
              <a:ea typeface="Calibri"/>
              <a:cs typeface="Calibri"/>
              <a:sym typeface="Calibri"/>
            </a:endParaRPr>
          </a:p>
          <a:p>
            <a:pPr indent="0" lvl="0" marL="0" rtl="0" algn="l">
              <a:spcBef>
                <a:spcPts val="0"/>
              </a:spcBef>
              <a:spcAft>
                <a:spcPts val="0"/>
              </a:spcAft>
              <a:buNone/>
            </a:pPr>
            <a:r>
              <a:t/>
            </a:r>
            <a:endParaRPr sz="22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9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9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2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9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chemeClr val="lt1"/>
              </a:solidFill>
              <a:latin typeface="Calibri"/>
              <a:ea typeface="Calibri"/>
              <a:cs typeface="Calibri"/>
              <a:sym typeface="Calibri"/>
            </a:endParaRPr>
          </a:p>
          <a:p>
            <a:pPr indent="0" lvl="0" marL="0" rtl="0" algn="l">
              <a:spcBef>
                <a:spcPts val="0"/>
              </a:spcBef>
              <a:spcAft>
                <a:spcPts val="0"/>
              </a:spcAft>
              <a:buNone/>
            </a:pPr>
            <a:r>
              <a:t/>
            </a:r>
            <a:endParaRPr sz="2400">
              <a:solidFill>
                <a:schemeClr val="lt1"/>
              </a:solidFill>
              <a:latin typeface="Calibri"/>
              <a:ea typeface="Calibri"/>
              <a:cs typeface="Calibri"/>
              <a:sym typeface="Calibri"/>
            </a:endParaRPr>
          </a:p>
          <a:p>
            <a:pPr indent="-368300" lvl="0" marL="457200" rtl="0" algn="just">
              <a:lnSpc>
                <a:spcPct val="115000"/>
              </a:lnSpc>
              <a:spcBef>
                <a:spcPts val="0"/>
              </a:spcBef>
              <a:spcAft>
                <a:spcPts val="0"/>
              </a:spcAft>
              <a:buClr>
                <a:schemeClr val="lt1"/>
              </a:buClr>
              <a:buSzPts val="2200"/>
              <a:buFont typeface="Calibri"/>
              <a:buAutoNum type="arabicPeriod"/>
            </a:pPr>
            <a:r>
              <a:t/>
            </a:r>
            <a:endParaRPr b="1" sz="2200">
              <a:solidFill>
                <a:schemeClr val="lt1"/>
              </a:solidFill>
              <a:latin typeface="Calibri"/>
              <a:ea typeface="Calibri"/>
              <a:cs typeface="Calibri"/>
              <a:sym typeface="Calibri"/>
            </a:endParaRPr>
          </a:p>
        </p:txBody>
      </p:sp>
      <p:sp>
        <p:nvSpPr>
          <p:cNvPr id="182" name="Google Shape;182;g3fbc5842b4f_0_2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86" name="Shape 186"/>
        <p:cNvGrpSpPr/>
        <p:nvPr/>
      </p:nvGrpSpPr>
      <p:grpSpPr>
        <a:xfrm>
          <a:off x="0" y="0"/>
          <a:ext cx="0" cy="0"/>
          <a:chOff x="0" y="0"/>
          <a:chExt cx="0" cy="0"/>
        </a:xfrm>
      </p:grpSpPr>
      <p:sp>
        <p:nvSpPr>
          <p:cNvPr id="187" name="Google Shape;187;g3fbc5842b4f_0_34"/>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88" name="Google Shape;188;g3fbc5842b4f_0_34"/>
          <p:cNvSpPr txBox="1"/>
          <p:nvPr/>
        </p:nvSpPr>
        <p:spPr>
          <a:xfrm>
            <a:off x="175400" y="177600"/>
            <a:ext cx="8561400" cy="78492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100"/>
              </a:spcBef>
              <a:spcAft>
                <a:spcPts val="0"/>
              </a:spcAft>
              <a:buClr>
                <a:schemeClr val="dk1"/>
              </a:buClr>
              <a:buSzPts val="1100"/>
              <a:buFont typeface="Arial"/>
              <a:buNone/>
            </a:pPr>
            <a:br>
              <a:rPr b="1" lang="en-US" sz="2200">
                <a:solidFill>
                  <a:schemeClr val="lt1"/>
                </a:solidFill>
              </a:rPr>
            </a:br>
            <a:r>
              <a:rPr b="1" lang="en-US" sz="2150">
                <a:solidFill>
                  <a:schemeClr val="lt1"/>
                </a:solidFill>
                <a:latin typeface="Calibri"/>
                <a:ea typeface="Calibri"/>
                <a:cs typeface="Calibri"/>
                <a:sym typeface="Calibri"/>
              </a:rPr>
              <a:t>Artículo 3° Unificación y Centralización Estatutaria.</a:t>
            </a:r>
            <a:r>
              <a:rPr lang="en-US" sz="2150">
                <a:solidFill>
                  <a:schemeClr val="lt1"/>
                </a:solidFill>
                <a:latin typeface="Calibri"/>
                <a:ea typeface="Calibri"/>
                <a:cs typeface="Calibri"/>
                <a:sym typeface="Calibri"/>
              </a:rPr>
              <a:t>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Créase el Estatuto Único para el Personal de Salud Pública, régimen legal centralizado que pondrá fin a la dispersión normativa y la multiplicidad de regímenes legales vigentes en el sector.</a:t>
            </a:r>
            <a:br>
              <a:rPr lang="en-US" sz="2150">
                <a:solidFill>
                  <a:schemeClr val="lt1"/>
                </a:solidFill>
                <a:latin typeface="Calibri"/>
                <a:ea typeface="Calibri"/>
                <a:cs typeface="Calibri"/>
                <a:sym typeface="Calibri"/>
              </a:rPr>
            </a:br>
            <a:endParaRPr sz="2150">
              <a:solidFill>
                <a:schemeClr val="lt1"/>
              </a:solidFill>
              <a:latin typeface="Calibri"/>
              <a:ea typeface="Calibri"/>
              <a:cs typeface="Calibri"/>
              <a:sym typeface="Calibri"/>
            </a:endParaRPr>
          </a:p>
          <a:p>
            <a:pPr indent="-368300" lvl="0" marL="457200" rtl="0" algn="just">
              <a:lnSpc>
                <a:spcPct val="115000"/>
              </a:lnSpc>
              <a:spcBef>
                <a:spcPts val="1100"/>
              </a:spcBef>
              <a:spcAft>
                <a:spcPts val="0"/>
              </a:spcAft>
              <a:buClr>
                <a:schemeClr val="lt1"/>
              </a:buClr>
              <a:buSzPts val="2200"/>
              <a:buAutoNum type="arabicPeriod"/>
            </a:pPr>
            <a:r>
              <a:rPr lang="en-US" sz="2150">
                <a:solidFill>
                  <a:schemeClr val="lt1"/>
                </a:solidFill>
                <a:latin typeface="Calibri"/>
                <a:ea typeface="Calibri"/>
                <a:cs typeface="Calibri"/>
                <a:sym typeface="Calibri"/>
              </a:rPr>
              <a:t>Mientras el país expresa una creciente preocupación por la salud mental, los hospitales psiquiátricos parecen quedar al margen de esta prioridad, enfrentando una severa brecha en la atención especializada y un déficit de personal idóneo. Frente a este escenario, resulta urgente avanzar hacia un </a:t>
            </a:r>
            <a:r>
              <a:rPr b="1" lang="en-US" sz="2150">
                <a:solidFill>
                  <a:schemeClr val="lt1"/>
                </a:solidFill>
                <a:latin typeface="Calibri"/>
                <a:ea typeface="Calibri"/>
                <a:cs typeface="Calibri"/>
                <a:sym typeface="Calibri"/>
              </a:rPr>
              <a:t>Estatuto Único de la Salud Pública Centralizada</a:t>
            </a:r>
            <a:r>
              <a:rPr lang="en-US" sz="2150">
                <a:solidFill>
                  <a:schemeClr val="lt1"/>
                </a:solidFill>
                <a:latin typeface="Calibri"/>
                <a:ea typeface="Calibri"/>
                <a:cs typeface="Calibri"/>
                <a:sym typeface="Calibri"/>
              </a:rPr>
              <a:t> que consolide un régimen legal uniforme no solo para la red hospitalaria, sino también para organismos fundamentales como el Instituto de Salud Pública (ISP) y la Central Nacional de Abastecimiento (CENABAST). Por esto pedimos políticas más inclusivas al respecto. </a:t>
            </a:r>
            <a:br>
              <a:rPr lang="en-US" sz="2200">
                <a:solidFill>
                  <a:schemeClr val="lt1"/>
                </a:solidFill>
                <a:latin typeface="Calibri"/>
                <a:ea typeface="Calibri"/>
                <a:cs typeface="Calibri"/>
                <a:sym typeface="Calibri"/>
              </a:rPr>
            </a:br>
            <a:endParaRPr b="1" sz="2200">
              <a:solidFill>
                <a:schemeClr val="lt1"/>
              </a:solidFill>
              <a:latin typeface="Calibri"/>
              <a:ea typeface="Calibri"/>
              <a:cs typeface="Calibri"/>
              <a:sym typeface="Calibri"/>
            </a:endParaRPr>
          </a:p>
          <a:p>
            <a:pPr indent="0" lvl="0" marL="0" rtl="0" algn="l">
              <a:lnSpc>
                <a:spcPct val="115000"/>
              </a:lnSpc>
              <a:spcBef>
                <a:spcPts val="900"/>
              </a:spcBef>
              <a:spcAft>
                <a:spcPts val="0"/>
              </a:spcAft>
              <a:buNone/>
            </a:pPr>
            <a:r>
              <a:t/>
            </a:r>
            <a:endParaRPr sz="19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chemeClr val="lt1"/>
              </a:solidFill>
              <a:latin typeface="Calibri"/>
              <a:ea typeface="Calibri"/>
              <a:cs typeface="Calibri"/>
              <a:sym typeface="Calibri"/>
            </a:endParaRPr>
          </a:p>
          <a:p>
            <a:pPr indent="0" lvl="0" marL="0" rtl="0" algn="l">
              <a:spcBef>
                <a:spcPts val="0"/>
              </a:spcBef>
              <a:spcAft>
                <a:spcPts val="0"/>
              </a:spcAft>
              <a:buNone/>
            </a:pPr>
            <a:r>
              <a:t/>
            </a:r>
            <a:endParaRPr sz="2400">
              <a:solidFill>
                <a:schemeClr val="lt1"/>
              </a:solidFill>
              <a:latin typeface="Calibri"/>
              <a:ea typeface="Calibri"/>
              <a:cs typeface="Calibri"/>
              <a:sym typeface="Calibri"/>
            </a:endParaRPr>
          </a:p>
          <a:p>
            <a:pPr indent="-368300" lvl="0" marL="457200" rtl="0" algn="just">
              <a:lnSpc>
                <a:spcPct val="115000"/>
              </a:lnSpc>
              <a:spcBef>
                <a:spcPts val="0"/>
              </a:spcBef>
              <a:spcAft>
                <a:spcPts val="0"/>
              </a:spcAft>
              <a:buClr>
                <a:schemeClr val="lt1"/>
              </a:buClr>
              <a:buSzPts val="2200"/>
              <a:buFont typeface="Calibri"/>
              <a:buAutoNum type="arabicPeriod"/>
            </a:pPr>
            <a:r>
              <a:t/>
            </a:r>
            <a:endParaRPr b="1" sz="2200">
              <a:solidFill>
                <a:schemeClr val="lt1"/>
              </a:solidFill>
              <a:latin typeface="Calibri"/>
              <a:ea typeface="Calibri"/>
              <a:cs typeface="Calibri"/>
              <a:sym typeface="Calibri"/>
            </a:endParaRPr>
          </a:p>
        </p:txBody>
      </p:sp>
      <p:sp>
        <p:nvSpPr>
          <p:cNvPr id="189" name="Google Shape;189;g3fbc5842b4f_0_3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93" name="Shape 193"/>
        <p:cNvGrpSpPr/>
        <p:nvPr/>
      </p:nvGrpSpPr>
      <p:grpSpPr>
        <a:xfrm>
          <a:off x="0" y="0"/>
          <a:ext cx="0" cy="0"/>
          <a:chOff x="0" y="0"/>
          <a:chExt cx="0" cy="0"/>
        </a:xfrm>
      </p:grpSpPr>
      <p:sp>
        <p:nvSpPr>
          <p:cNvPr id="194" name="Google Shape;194;h22566ec18fe98aea_0_248"/>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195" name="Google Shape;195;h22566ec18fe98aea_0_248"/>
          <p:cNvSpPr txBox="1"/>
          <p:nvPr/>
        </p:nvSpPr>
        <p:spPr>
          <a:xfrm>
            <a:off x="175400" y="177600"/>
            <a:ext cx="8561400" cy="102975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100"/>
              </a:spcBef>
              <a:spcAft>
                <a:spcPts val="0"/>
              </a:spcAft>
              <a:buClr>
                <a:schemeClr val="dk1"/>
              </a:buClr>
              <a:buSzPts val="1100"/>
              <a:buFont typeface="Arial"/>
              <a:buNone/>
            </a:pPr>
            <a:br>
              <a:rPr b="1" lang="en-US" sz="2200">
                <a:solidFill>
                  <a:schemeClr val="lt1"/>
                </a:solidFill>
              </a:rPr>
            </a:br>
            <a:r>
              <a:rPr b="1" lang="en-US" sz="2150">
                <a:solidFill>
                  <a:schemeClr val="lt1"/>
                </a:solidFill>
                <a:latin typeface="Calibri"/>
                <a:ea typeface="Calibri"/>
                <a:cs typeface="Calibri"/>
                <a:sym typeface="Calibri"/>
              </a:rPr>
              <a:t>Artículo 4° Registro Nacional de Empleo en Salud Pública y </a:t>
            </a:r>
            <a:br>
              <a:rPr b="1" lang="en-US" sz="2150">
                <a:solidFill>
                  <a:schemeClr val="lt1"/>
                </a:solidFill>
                <a:latin typeface="Calibri"/>
                <a:ea typeface="Calibri"/>
                <a:cs typeface="Calibri"/>
                <a:sym typeface="Calibri"/>
              </a:rPr>
            </a:br>
            <a:r>
              <a:rPr b="1" lang="en-US" sz="2150">
                <a:solidFill>
                  <a:schemeClr val="lt1"/>
                </a:solidFill>
                <a:latin typeface="Calibri"/>
                <a:ea typeface="Calibri"/>
                <a:cs typeface="Calibri"/>
                <a:sym typeface="Calibri"/>
              </a:rPr>
              <a:t>Movilidad.</a:t>
            </a:r>
            <a:r>
              <a:rPr lang="en-US" sz="2150">
                <a:solidFill>
                  <a:schemeClr val="lt1"/>
                </a:solidFill>
                <a:latin typeface="Calibri"/>
                <a:ea typeface="Calibri"/>
                <a:cs typeface="Calibri"/>
                <a:sym typeface="Calibri"/>
              </a:rPr>
              <a:t>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Créase el Registro Nacional de Empleo en la Salud Pública. Este registro facilitará la movilidad territorial y vertical del personal entre los diversos establecimientos y Servicios de Salud del país, garantizando el reconocimiento de la antigüedad y estimulando el desarrollo dinámico de la carrera funcionaria según las necesidades de la red nacional. Con rol activo e incumbente con las organización sindical del establecimiento o servicio.</a:t>
            </a:r>
            <a:endParaRPr sz="2150">
              <a:solidFill>
                <a:schemeClr val="lt1"/>
              </a:solidFill>
              <a:latin typeface="Calibri"/>
              <a:ea typeface="Calibri"/>
              <a:cs typeface="Calibri"/>
              <a:sym typeface="Calibri"/>
            </a:endParaRPr>
          </a:p>
          <a:p>
            <a:pPr indent="0" lvl="0" marL="0" rtl="0" algn="just">
              <a:lnSpc>
                <a:spcPct val="115000"/>
              </a:lnSpc>
              <a:spcBef>
                <a:spcPts val="11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Artículo 5° Modelo Unificado de Gestión Hospitalaria y Participación.</a:t>
            </a:r>
            <a:br>
              <a:rPr b="1"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Derógase la figura de los establecimientos experimentales, transitando obligatoriamente hacia un modelo de gestión pública 100% integrado y regido por normas y estándares comunes el que no deberá exceder de 1 año a la entrada en vigencia de esta Ley. </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Clr>
                <a:schemeClr val="dk1"/>
              </a:buClr>
              <a:buSzPts val="1100"/>
              <a:buFont typeface="Arial"/>
              <a:buNone/>
            </a:pPr>
            <a:r>
              <a:rPr lang="en-US" sz="2200">
                <a:solidFill>
                  <a:schemeClr val="lt1"/>
                </a:solidFill>
              </a:rPr>
              <a:t> </a:t>
            </a:r>
            <a:endParaRPr sz="2200">
              <a:solidFill>
                <a:schemeClr val="lt1"/>
              </a:solidFill>
            </a:endParaRPr>
          </a:p>
          <a:p>
            <a:pPr indent="0" lvl="0" marL="0" rtl="0" algn="just">
              <a:lnSpc>
                <a:spcPct val="115000"/>
              </a:lnSpc>
              <a:spcBef>
                <a:spcPts val="800"/>
              </a:spcBef>
              <a:spcAft>
                <a:spcPts val="0"/>
              </a:spcAft>
              <a:buClr>
                <a:schemeClr val="dk1"/>
              </a:buClr>
              <a:buSzPts val="1100"/>
              <a:buFont typeface="Arial"/>
              <a:buNone/>
            </a:pPr>
            <a:r>
              <a:t/>
            </a:r>
            <a:endParaRPr sz="22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2200">
              <a:solidFill>
                <a:schemeClr val="lt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900">
              <a:solidFill>
                <a:schemeClr val="lt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900">
              <a:solidFill>
                <a:schemeClr val="lt1"/>
              </a:solidFill>
              <a:latin typeface="Calibri"/>
              <a:ea typeface="Calibri"/>
              <a:cs typeface="Calibri"/>
              <a:sym typeface="Calibri"/>
            </a:endParaRPr>
          </a:p>
          <a:p>
            <a:pPr indent="0" lvl="0" marL="0" rtl="0" algn="just">
              <a:lnSpc>
                <a:spcPct val="115000"/>
              </a:lnSpc>
              <a:spcBef>
                <a:spcPts val="1100"/>
              </a:spcBef>
              <a:spcAft>
                <a:spcPts val="0"/>
              </a:spcAft>
              <a:buClr>
                <a:schemeClr val="dk1"/>
              </a:buClr>
              <a:buSzPts val="1100"/>
              <a:buFont typeface="Arial"/>
              <a:buNone/>
            </a:pPr>
            <a:r>
              <a:t/>
            </a:r>
            <a:endParaRPr b="1" sz="2200">
              <a:solidFill>
                <a:schemeClr val="lt1"/>
              </a:solidFill>
              <a:latin typeface="Calibri"/>
              <a:ea typeface="Calibri"/>
              <a:cs typeface="Calibri"/>
              <a:sym typeface="Calibri"/>
            </a:endParaRPr>
          </a:p>
          <a:p>
            <a:pPr indent="0" lvl="0" marL="0" rtl="0" algn="l">
              <a:lnSpc>
                <a:spcPct val="115000"/>
              </a:lnSpc>
              <a:spcBef>
                <a:spcPts val="900"/>
              </a:spcBef>
              <a:spcAft>
                <a:spcPts val="0"/>
              </a:spcAft>
              <a:buNone/>
            </a:pPr>
            <a:r>
              <a:t/>
            </a:r>
            <a:endParaRPr sz="19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chemeClr val="lt1"/>
              </a:solidFill>
              <a:latin typeface="Calibri"/>
              <a:ea typeface="Calibri"/>
              <a:cs typeface="Calibri"/>
              <a:sym typeface="Calibri"/>
            </a:endParaRPr>
          </a:p>
          <a:p>
            <a:pPr indent="0" lvl="0" marL="0" rtl="0" algn="l">
              <a:spcBef>
                <a:spcPts val="0"/>
              </a:spcBef>
              <a:spcAft>
                <a:spcPts val="0"/>
              </a:spcAft>
              <a:buNone/>
            </a:pPr>
            <a:r>
              <a:t/>
            </a:r>
            <a:endParaRPr sz="24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200">
              <a:solidFill>
                <a:schemeClr val="lt1"/>
              </a:solidFill>
              <a:latin typeface="Calibri"/>
              <a:ea typeface="Calibri"/>
              <a:cs typeface="Calibri"/>
              <a:sym typeface="Calibri"/>
            </a:endParaRPr>
          </a:p>
        </p:txBody>
      </p:sp>
      <p:sp>
        <p:nvSpPr>
          <p:cNvPr id="196" name="Google Shape;196;h22566ec18fe98aea_0_24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00" name="Shape 200"/>
        <p:cNvGrpSpPr/>
        <p:nvPr/>
      </p:nvGrpSpPr>
      <p:grpSpPr>
        <a:xfrm>
          <a:off x="0" y="0"/>
          <a:ext cx="0" cy="0"/>
          <a:chOff x="0" y="0"/>
          <a:chExt cx="0" cy="0"/>
        </a:xfrm>
      </p:grpSpPr>
      <p:sp>
        <p:nvSpPr>
          <p:cNvPr id="201" name="Google Shape;201;g3fbc5842b4f_0_40"/>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02" name="Google Shape;202;g3fbc5842b4f_0_40"/>
          <p:cNvSpPr txBox="1"/>
          <p:nvPr/>
        </p:nvSpPr>
        <p:spPr>
          <a:xfrm>
            <a:off x="175350" y="177600"/>
            <a:ext cx="8561400" cy="97812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100"/>
              </a:spcBef>
              <a:spcAft>
                <a:spcPts val="0"/>
              </a:spcAft>
              <a:buNone/>
            </a:pPr>
            <a:br>
              <a:rPr b="1" lang="en-US" sz="2100">
                <a:solidFill>
                  <a:schemeClr val="lt1"/>
                </a:solidFill>
              </a:rPr>
            </a:br>
            <a:br>
              <a:rPr lang="en-US" sz="2000">
                <a:solidFill>
                  <a:schemeClr val="lt1"/>
                </a:solidFill>
              </a:rPr>
            </a:br>
            <a:r>
              <a:rPr lang="en-US" sz="2150">
                <a:solidFill>
                  <a:schemeClr val="lt1"/>
                </a:solidFill>
                <a:latin typeface="Calibri"/>
                <a:ea typeface="Calibri"/>
                <a:cs typeface="Calibri"/>
                <a:sym typeface="Calibri"/>
              </a:rPr>
              <a:t>Se fortalecerá la gestión directa y resolutiva de la red de establecimientos públicos de salud. </a:t>
            </a:r>
            <a:r>
              <a:rPr lang="en-US" sz="2150">
                <a:solidFill>
                  <a:schemeClr val="lt1"/>
                </a:solidFill>
                <a:latin typeface="Calibri"/>
                <a:ea typeface="Calibri"/>
                <a:cs typeface="Calibri"/>
                <a:sym typeface="Calibri"/>
              </a:rPr>
              <a:t>Establécense instancias de participación institucional con integración obligatoria, compuestas por: </a:t>
            </a:r>
            <a:br>
              <a:rPr lang="en-US" sz="2150">
                <a:solidFill>
                  <a:schemeClr val="lt1"/>
                </a:solidFill>
                <a:latin typeface="Calibri"/>
                <a:ea typeface="Calibri"/>
                <a:cs typeface="Calibri"/>
                <a:sym typeface="Calibri"/>
              </a:rPr>
            </a:b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Autoridades Institucionales</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Organizaciones Gremiales</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Usuarios de la Red de Salud.  </a:t>
            </a:r>
            <a:br>
              <a:rPr lang="en-US" sz="2150">
                <a:solidFill>
                  <a:schemeClr val="lt1"/>
                </a:solidFill>
                <a:latin typeface="Calibri"/>
                <a:ea typeface="Calibri"/>
                <a:cs typeface="Calibri"/>
                <a:sym typeface="Calibri"/>
              </a:rPr>
            </a:b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La Dirección del Establecimiento dará cuenta además a la respectiva Dirección de Servicio de Salud, a este cuerpo Colegiado de su Gestión e indicadores, el cual podrá asesorar en la conducción del establecimiento, lo que se fijará en su reglamento.</a:t>
            </a:r>
            <a:endParaRPr sz="2150">
              <a:solidFill>
                <a:schemeClr val="lt1"/>
              </a:solidFill>
              <a:latin typeface="Calibri"/>
              <a:ea typeface="Calibri"/>
              <a:cs typeface="Calibri"/>
              <a:sym typeface="Calibri"/>
            </a:endParaRPr>
          </a:p>
          <a:p>
            <a:pPr indent="0" lvl="0" marL="0" rtl="0" algn="just">
              <a:lnSpc>
                <a:spcPct val="115000"/>
              </a:lnSpc>
              <a:spcBef>
                <a:spcPts val="1100"/>
              </a:spcBef>
              <a:spcAft>
                <a:spcPts val="0"/>
              </a:spcAft>
              <a:buNone/>
            </a:pPr>
            <a:r>
              <a:t/>
            </a:r>
            <a:endParaRPr b="1" sz="2000">
              <a:solidFill>
                <a:schemeClr val="lt1"/>
              </a:solidFill>
            </a:endParaRPr>
          </a:p>
          <a:p>
            <a:pPr indent="0" lvl="0" marL="0" rtl="0" algn="just">
              <a:lnSpc>
                <a:spcPct val="115000"/>
              </a:lnSpc>
              <a:spcBef>
                <a:spcPts val="900"/>
              </a:spcBef>
              <a:spcAft>
                <a:spcPts val="0"/>
              </a:spcAft>
              <a:buNone/>
            </a:pPr>
            <a:r>
              <a:rPr lang="en-US" sz="2000">
                <a:solidFill>
                  <a:schemeClr val="lt1"/>
                </a:solidFill>
              </a:rPr>
              <a:t> </a:t>
            </a:r>
            <a:endParaRPr sz="2000">
              <a:solidFill>
                <a:schemeClr val="lt1"/>
              </a:solidFill>
            </a:endParaRPr>
          </a:p>
          <a:p>
            <a:pPr indent="0" lvl="0" marL="0" rtl="0" algn="just">
              <a:lnSpc>
                <a:spcPct val="115000"/>
              </a:lnSpc>
              <a:spcBef>
                <a:spcPts val="800"/>
              </a:spcBef>
              <a:spcAft>
                <a:spcPts val="0"/>
              </a:spcAft>
              <a:buNone/>
            </a:pPr>
            <a:r>
              <a:t/>
            </a:r>
            <a:endParaRPr sz="2000">
              <a:solidFill>
                <a:schemeClr val="lt1"/>
              </a:solidFill>
              <a:latin typeface="Calibri"/>
              <a:ea typeface="Calibri"/>
              <a:cs typeface="Calibri"/>
              <a:sym typeface="Calibri"/>
            </a:endParaRPr>
          </a:p>
          <a:p>
            <a:pPr indent="0" lvl="0" marL="0" rtl="0" algn="l">
              <a:spcBef>
                <a:spcPts val="0"/>
              </a:spcBef>
              <a:spcAft>
                <a:spcPts val="0"/>
              </a:spcAft>
              <a:buNone/>
            </a:pPr>
            <a:r>
              <a:t/>
            </a:r>
            <a:endParaRPr sz="20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7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7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7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lt1"/>
              </a:solidFill>
              <a:latin typeface="Calibri"/>
              <a:ea typeface="Calibri"/>
              <a:cs typeface="Calibri"/>
              <a:sym typeface="Calibri"/>
            </a:endParaRPr>
          </a:p>
          <a:p>
            <a:pPr indent="0" lvl="0" marL="0" rtl="0" algn="l">
              <a:spcBef>
                <a:spcPts val="0"/>
              </a:spcBef>
              <a:spcAft>
                <a:spcPts val="0"/>
              </a:spcAft>
              <a:buNone/>
            </a:pPr>
            <a:r>
              <a:t/>
            </a:r>
            <a:endParaRPr sz="2300">
              <a:solidFill>
                <a:schemeClr val="lt1"/>
              </a:solidFill>
              <a:latin typeface="Calibri"/>
              <a:ea typeface="Calibri"/>
              <a:cs typeface="Calibri"/>
              <a:sym typeface="Calibri"/>
            </a:endParaRPr>
          </a:p>
          <a:p>
            <a:pPr indent="-361950" lvl="0" marL="457200" rtl="0" algn="just">
              <a:lnSpc>
                <a:spcPct val="115000"/>
              </a:lnSpc>
              <a:spcBef>
                <a:spcPts val="0"/>
              </a:spcBef>
              <a:spcAft>
                <a:spcPts val="0"/>
              </a:spcAft>
              <a:buClr>
                <a:schemeClr val="lt1"/>
              </a:buClr>
              <a:buSzPts val="2100"/>
              <a:buFont typeface="Calibri"/>
              <a:buAutoNum type="arabicPeriod"/>
            </a:pPr>
            <a:r>
              <a:t/>
            </a:r>
            <a:endParaRPr b="1" sz="2100">
              <a:solidFill>
                <a:schemeClr val="lt1"/>
              </a:solidFill>
              <a:latin typeface="Calibri"/>
              <a:ea typeface="Calibri"/>
              <a:cs typeface="Calibri"/>
              <a:sym typeface="Calibri"/>
            </a:endParaRPr>
          </a:p>
        </p:txBody>
      </p:sp>
      <p:sp>
        <p:nvSpPr>
          <p:cNvPr id="203" name="Google Shape;203;g3fbc5842b4f_0_4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07" name="Shape 207"/>
        <p:cNvGrpSpPr/>
        <p:nvPr/>
      </p:nvGrpSpPr>
      <p:grpSpPr>
        <a:xfrm>
          <a:off x="0" y="0"/>
          <a:ext cx="0" cy="0"/>
          <a:chOff x="0" y="0"/>
          <a:chExt cx="0" cy="0"/>
        </a:xfrm>
      </p:grpSpPr>
      <p:sp>
        <p:nvSpPr>
          <p:cNvPr id="208" name="Google Shape;208;g3fbc5842b4f_0_46"/>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09" name="Google Shape;209;g3fbc5842b4f_0_46"/>
          <p:cNvSpPr txBox="1"/>
          <p:nvPr/>
        </p:nvSpPr>
        <p:spPr>
          <a:xfrm>
            <a:off x="175350" y="177600"/>
            <a:ext cx="8561400" cy="9237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100"/>
              </a:spcBef>
              <a:spcAft>
                <a:spcPts val="0"/>
              </a:spcAft>
              <a:buNone/>
            </a:pPr>
            <a:r>
              <a:rPr b="1" lang="en-US" sz="2150">
                <a:solidFill>
                  <a:schemeClr val="lt1"/>
                </a:solidFill>
                <a:latin typeface="Calibri"/>
                <a:ea typeface="Calibri"/>
                <a:cs typeface="Calibri"/>
                <a:sym typeface="Calibri"/>
              </a:rPr>
              <a:t>TÍTULO II: DE LA CARRERA FUNCIONARIA, </a:t>
            </a:r>
            <a:br>
              <a:rPr b="1" lang="en-US" sz="2150">
                <a:solidFill>
                  <a:schemeClr val="lt1"/>
                </a:solidFill>
                <a:latin typeface="Calibri"/>
                <a:ea typeface="Calibri"/>
                <a:cs typeface="Calibri"/>
                <a:sym typeface="Calibri"/>
              </a:rPr>
            </a:br>
            <a:r>
              <a:rPr b="1" lang="en-US" sz="2150">
                <a:solidFill>
                  <a:schemeClr val="lt1"/>
                </a:solidFill>
                <a:latin typeface="Calibri"/>
                <a:ea typeface="Calibri"/>
                <a:cs typeface="Calibri"/>
                <a:sym typeface="Calibri"/>
              </a:rPr>
              <a:t>REMUNERACIONES Y ASIGNACIONES</a:t>
            </a:r>
            <a:endParaRPr b="1" sz="2150">
              <a:solidFill>
                <a:schemeClr val="lt1"/>
              </a:solidFill>
              <a:latin typeface="Calibri"/>
              <a:ea typeface="Calibri"/>
              <a:cs typeface="Calibri"/>
              <a:sym typeface="Calibri"/>
            </a:endParaRPr>
          </a:p>
          <a:p>
            <a:pPr indent="0" lvl="0" marL="0" rtl="0" algn="l">
              <a:lnSpc>
                <a:spcPct val="115000"/>
              </a:lnSpc>
              <a:spcBef>
                <a:spcPts val="900"/>
              </a:spcBef>
              <a:spcAft>
                <a:spcPts val="0"/>
              </a:spcAft>
              <a:buNone/>
            </a:pPr>
            <a:r>
              <a:rPr b="1" lang="en-US" sz="2150">
                <a:solidFill>
                  <a:schemeClr val="lt1"/>
                </a:solidFill>
                <a:latin typeface="Calibri"/>
                <a:ea typeface="Calibri"/>
                <a:cs typeface="Calibri"/>
                <a:sym typeface="Calibri"/>
              </a:rPr>
              <a:t>Artículo 6° Desarrollo y Estructura de la Carrera Funcionaria.</a:t>
            </a:r>
            <a:endParaRPr b="1" sz="2150">
              <a:solidFill>
                <a:schemeClr val="lt1"/>
              </a:solidFill>
              <a:latin typeface="Calibri"/>
              <a:ea typeface="Calibri"/>
              <a:cs typeface="Calibri"/>
              <a:sym typeface="Calibri"/>
            </a:endParaRPr>
          </a:p>
          <a:p>
            <a:pPr indent="0" lvl="0" marL="0" rtl="0" algn="l">
              <a:lnSpc>
                <a:spcPct val="115000"/>
              </a:lnSpc>
              <a:spcBef>
                <a:spcPts val="900"/>
              </a:spcBef>
              <a:spcAft>
                <a:spcPts val="0"/>
              </a:spcAft>
              <a:buNone/>
            </a:pPr>
            <a:r>
              <a:rPr lang="en-US" sz="2150">
                <a:solidFill>
                  <a:schemeClr val="lt1"/>
                </a:solidFill>
                <a:latin typeface="Calibri"/>
                <a:ea typeface="Calibri"/>
                <a:cs typeface="Calibri"/>
                <a:sym typeface="Calibri"/>
              </a:rPr>
              <a:t>La carrera funcionaria se desarrollará de forma anual, como lo establecido en el actual Estatuto Administrativo por ley, garantizando mecanismos efectivos de movilidad vertical, fortaleciendo la titularidad del personal. Se establece la meta legal de un ochenta por ciento (80%) de la dotación total en calidad de Titularidad, sirviendo ésta como base estructural de la carrera funcionaria.</a:t>
            </a:r>
            <a:endParaRPr sz="2150">
              <a:solidFill>
                <a:schemeClr val="lt1"/>
              </a:solidFill>
              <a:latin typeface="Calibri"/>
              <a:ea typeface="Calibri"/>
              <a:cs typeface="Calibri"/>
              <a:sym typeface="Calibri"/>
            </a:endParaRPr>
          </a:p>
          <a:p>
            <a:pPr indent="0" lvl="0" marL="0" rtl="0" algn="l">
              <a:lnSpc>
                <a:spcPct val="115000"/>
              </a:lnSpc>
              <a:spcBef>
                <a:spcPts val="900"/>
              </a:spcBef>
              <a:spcAft>
                <a:spcPts val="0"/>
              </a:spcAft>
              <a:buNone/>
            </a:pPr>
            <a:r>
              <a:rPr lang="en-US" sz="2150">
                <a:solidFill>
                  <a:schemeClr val="lt1"/>
                </a:solidFill>
                <a:latin typeface="Calibri"/>
                <a:ea typeface="Calibri"/>
                <a:cs typeface="Calibri"/>
                <a:sym typeface="Calibri"/>
              </a:rPr>
              <a:t>La estructura contractual de las instituciones de salud mantendrán la regla de referencia del 80/20, asegurando un equilibrio sustentable entre la estabilidad garantizada por la Titularidad y la modalidad complementaria de Contrata. La progresión en la carrera funcionaria considerará objetivamente la experiencia demostrada, las competencias laborales, la producción y las horas de capacitación aprobadas.</a:t>
            </a:r>
            <a:endParaRPr sz="2150">
              <a:solidFill>
                <a:schemeClr val="lt1"/>
              </a:solidFill>
              <a:latin typeface="Calibri"/>
              <a:ea typeface="Calibri"/>
              <a:cs typeface="Calibri"/>
              <a:sym typeface="Calibri"/>
            </a:endParaRPr>
          </a:p>
          <a:p>
            <a:pPr indent="0" lvl="0" marL="0" rtl="0" algn="l">
              <a:spcBef>
                <a:spcPts val="900"/>
              </a:spcBef>
              <a:spcAft>
                <a:spcPts val="0"/>
              </a:spcAft>
              <a:buNone/>
            </a:pPr>
            <a:r>
              <a:t/>
            </a:r>
            <a:endParaRPr sz="20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7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7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7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lt1"/>
              </a:solidFill>
              <a:latin typeface="Calibri"/>
              <a:ea typeface="Calibri"/>
              <a:cs typeface="Calibri"/>
              <a:sym typeface="Calibri"/>
            </a:endParaRPr>
          </a:p>
          <a:p>
            <a:pPr indent="0" lvl="0" marL="0" rtl="0" algn="l">
              <a:spcBef>
                <a:spcPts val="0"/>
              </a:spcBef>
              <a:spcAft>
                <a:spcPts val="0"/>
              </a:spcAft>
              <a:buNone/>
            </a:pPr>
            <a:r>
              <a:t/>
            </a:r>
            <a:endParaRPr sz="2300">
              <a:solidFill>
                <a:schemeClr val="lt1"/>
              </a:solidFill>
              <a:latin typeface="Calibri"/>
              <a:ea typeface="Calibri"/>
              <a:cs typeface="Calibri"/>
              <a:sym typeface="Calibri"/>
            </a:endParaRPr>
          </a:p>
          <a:p>
            <a:pPr indent="-361950" lvl="0" marL="457200" rtl="0" algn="just">
              <a:lnSpc>
                <a:spcPct val="115000"/>
              </a:lnSpc>
              <a:spcBef>
                <a:spcPts val="0"/>
              </a:spcBef>
              <a:spcAft>
                <a:spcPts val="0"/>
              </a:spcAft>
              <a:buClr>
                <a:schemeClr val="lt1"/>
              </a:buClr>
              <a:buSzPts val="2100"/>
              <a:buFont typeface="Calibri"/>
              <a:buAutoNum type="arabicPeriod"/>
            </a:pPr>
            <a:r>
              <a:t/>
            </a:r>
            <a:endParaRPr b="1" sz="2100">
              <a:solidFill>
                <a:schemeClr val="lt1"/>
              </a:solidFill>
              <a:latin typeface="Calibri"/>
              <a:ea typeface="Calibri"/>
              <a:cs typeface="Calibri"/>
              <a:sym typeface="Calibri"/>
            </a:endParaRPr>
          </a:p>
        </p:txBody>
      </p:sp>
      <p:sp>
        <p:nvSpPr>
          <p:cNvPr id="210" name="Google Shape;210;g3fbc5842b4f_0_46"/>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14" name="Shape 214"/>
        <p:cNvGrpSpPr/>
        <p:nvPr/>
      </p:nvGrpSpPr>
      <p:grpSpPr>
        <a:xfrm>
          <a:off x="0" y="0"/>
          <a:ext cx="0" cy="0"/>
          <a:chOff x="0" y="0"/>
          <a:chExt cx="0" cy="0"/>
        </a:xfrm>
      </p:grpSpPr>
      <p:sp>
        <p:nvSpPr>
          <p:cNvPr id="215" name="Google Shape;215;g3fbc5842b4f_0_53"/>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16" name="Google Shape;216;g3fbc5842b4f_0_53"/>
          <p:cNvSpPr txBox="1"/>
          <p:nvPr/>
        </p:nvSpPr>
        <p:spPr>
          <a:xfrm>
            <a:off x="175350" y="177600"/>
            <a:ext cx="8561400" cy="11459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2200">
              <a:solidFill>
                <a:schemeClr val="lt1"/>
              </a:solidFill>
              <a:latin typeface="Calibri"/>
              <a:ea typeface="Calibri"/>
              <a:cs typeface="Calibri"/>
              <a:sym typeface="Calibri"/>
            </a:endParaRPr>
          </a:p>
          <a:p>
            <a:pPr indent="0" lvl="0" marL="0" rtl="0" algn="l">
              <a:lnSpc>
                <a:spcPct val="115000"/>
              </a:lnSpc>
              <a:spcBef>
                <a:spcPts val="900"/>
              </a:spcBef>
              <a:spcAft>
                <a:spcPts val="0"/>
              </a:spcAft>
              <a:buClr>
                <a:schemeClr val="dk1"/>
              </a:buClr>
              <a:buSzPts val="1100"/>
              <a:buFont typeface="Arial"/>
              <a:buNone/>
            </a:pPr>
            <a:r>
              <a:rPr lang="en-US" sz="2150">
                <a:solidFill>
                  <a:schemeClr val="lt1"/>
                </a:solidFill>
                <a:latin typeface="Calibri"/>
                <a:ea typeface="Calibri"/>
                <a:cs typeface="Calibri"/>
                <a:sym typeface="Calibri"/>
              </a:rPr>
              <a:t>Se crearán perfiles de cargo por competencias, los que serán fijados en cada servicio por ley: Servicio de Salud y Establecimientos supervisados por Subsecretarías y Ministerio de salud, que considere Formación académica, años de experiencia previa, certificaciones requeridas y conocimientos técnicos específicos.  Los Perfiles tendrán </a:t>
            </a:r>
            <a:r>
              <a:rPr b="1" lang="en-US" sz="2150">
                <a:solidFill>
                  <a:schemeClr val="lt1"/>
                </a:solidFill>
                <a:latin typeface="Calibri"/>
                <a:ea typeface="Calibri"/>
                <a:cs typeface="Calibri"/>
                <a:sym typeface="Calibri"/>
              </a:rPr>
              <a:t>Competencias específicas/funcionales:</a:t>
            </a:r>
            <a:r>
              <a:rPr lang="en-US" sz="2150">
                <a:solidFill>
                  <a:schemeClr val="lt1"/>
                </a:solidFill>
                <a:latin typeface="Calibri"/>
                <a:ea typeface="Calibri"/>
                <a:cs typeface="Calibri"/>
                <a:sym typeface="Calibri"/>
              </a:rPr>
              <a:t> Propias de la naturaleza de la función a cumplir.</a:t>
            </a:r>
            <a:endParaRPr sz="2150">
              <a:solidFill>
                <a:schemeClr val="lt1"/>
              </a:solidFill>
              <a:latin typeface="Calibri"/>
              <a:ea typeface="Calibri"/>
              <a:cs typeface="Calibri"/>
              <a:sym typeface="Calibri"/>
            </a:endParaRPr>
          </a:p>
          <a:p>
            <a:pPr indent="0" lvl="0" marL="0" rtl="0" algn="l">
              <a:lnSpc>
                <a:spcPct val="115000"/>
              </a:lnSpc>
              <a:spcBef>
                <a:spcPts val="900"/>
              </a:spcBef>
              <a:spcAft>
                <a:spcPts val="0"/>
              </a:spcAft>
              <a:buNone/>
            </a:pPr>
            <a:r>
              <a:rPr lang="en-US" sz="2150">
                <a:solidFill>
                  <a:schemeClr val="lt1"/>
                </a:solidFill>
                <a:latin typeface="Calibri"/>
                <a:ea typeface="Calibri"/>
                <a:cs typeface="Calibri"/>
                <a:sym typeface="Calibri"/>
              </a:rPr>
              <a:t>Todo cargo a proveer por concurso público deberá considerar el cumplimiento de dicho perfil por parte de quien lo asume.</a:t>
            </a:r>
            <a:endParaRPr sz="2150">
              <a:solidFill>
                <a:schemeClr val="lt1"/>
              </a:solidFill>
              <a:latin typeface="Calibri"/>
              <a:ea typeface="Calibri"/>
              <a:cs typeface="Calibri"/>
              <a:sym typeface="Calibri"/>
            </a:endParaRPr>
          </a:p>
          <a:p>
            <a:pPr indent="0" lvl="0" marL="0" rtl="0" algn="l">
              <a:lnSpc>
                <a:spcPct val="115000"/>
              </a:lnSpc>
              <a:spcBef>
                <a:spcPts val="900"/>
              </a:spcBef>
              <a:spcAft>
                <a:spcPts val="0"/>
              </a:spcAft>
              <a:buNone/>
            </a:pPr>
            <a:r>
              <a:rPr b="1" lang="en-US" sz="2150">
                <a:solidFill>
                  <a:schemeClr val="lt1"/>
                </a:solidFill>
                <a:latin typeface="Calibri"/>
                <a:ea typeface="Calibri"/>
                <a:cs typeface="Calibri"/>
                <a:sym typeface="Calibri"/>
              </a:rPr>
              <a:t>Artículo 7° Régimen Legal de Contratación.</a:t>
            </a:r>
            <a:r>
              <a:rPr lang="en-US" sz="2150">
                <a:solidFill>
                  <a:schemeClr val="lt1"/>
                </a:solidFill>
                <a:latin typeface="Calibri"/>
                <a:ea typeface="Calibri"/>
                <a:cs typeface="Calibri"/>
                <a:sym typeface="Calibri"/>
              </a:rPr>
              <a:t>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La ley fijará de manera precisa los límites, diferencias y condiciones entre las modalidades de titular o indefinido y el personal a contrata (validándose el concepto o criterio del estatuto administrativo del 80/20)</a:t>
            </a:r>
            <a:endParaRPr sz="2150">
              <a:solidFill>
                <a:schemeClr val="lt1"/>
              </a:solidFill>
              <a:highlight>
                <a:srgbClr val="FFFF00"/>
              </a:highlight>
              <a:latin typeface="Calibri"/>
              <a:ea typeface="Calibri"/>
              <a:cs typeface="Calibri"/>
              <a:sym typeface="Calibri"/>
            </a:endParaRPr>
          </a:p>
          <a:p>
            <a:pPr indent="0" lvl="0" marL="0" rtl="0" algn="just">
              <a:lnSpc>
                <a:spcPct val="115000"/>
              </a:lnSpc>
              <a:spcBef>
                <a:spcPts val="1900"/>
              </a:spcBef>
              <a:spcAft>
                <a:spcPts val="0"/>
              </a:spcAft>
              <a:buClr>
                <a:schemeClr val="dk1"/>
              </a:buClr>
              <a:buSzPts val="1100"/>
              <a:buFont typeface="Arial"/>
              <a:buNone/>
            </a:pPr>
            <a:r>
              <a:t/>
            </a:r>
            <a:endParaRPr sz="2200">
              <a:solidFill>
                <a:schemeClr val="lt1"/>
              </a:solidFill>
              <a:latin typeface="Calibri"/>
              <a:ea typeface="Calibri"/>
              <a:cs typeface="Calibri"/>
              <a:sym typeface="Calibri"/>
            </a:endParaRPr>
          </a:p>
          <a:p>
            <a:pPr indent="0" lvl="0" marL="0" rtl="0" algn="just">
              <a:lnSpc>
                <a:spcPct val="115000"/>
              </a:lnSpc>
              <a:spcBef>
                <a:spcPts val="1100"/>
              </a:spcBef>
              <a:spcAft>
                <a:spcPts val="0"/>
              </a:spcAft>
              <a:buClr>
                <a:schemeClr val="dk1"/>
              </a:buClr>
              <a:buSzPts val="1100"/>
              <a:buFont typeface="Arial"/>
              <a:buNone/>
            </a:pPr>
            <a:r>
              <a:t/>
            </a:r>
            <a:endParaRPr b="1" sz="2200">
              <a:solidFill>
                <a:schemeClr val="lt1"/>
              </a:solidFill>
            </a:endParaRPr>
          </a:p>
          <a:p>
            <a:pPr indent="0" lvl="0" marL="0" rtl="0" algn="just">
              <a:lnSpc>
                <a:spcPct val="115000"/>
              </a:lnSpc>
              <a:spcBef>
                <a:spcPts val="1100"/>
              </a:spcBef>
              <a:spcAft>
                <a:spcPts val="0"/>
              </a:spcAft>
              <a:buClr>
                <a:schemeClr val="dk1"/>
              </a:buClr>
              <a:buSzPts val="1100"/>
              <a:buFont typeface="Arial"/>
              <a:buNone/>
            </a:pPr>
            <a:r>
              <a:t/>
            </a:r>
            <a:endParaRPr b="1" sz="2000">
              <a:solidFill>
                <a:schemeClr val="lt1"/>
              </a:solidFill>
            </a:endParaRPr>
          </a:p>
          <a:p>
            <a:pPr indent="0" lvl="0" marL="0" rtl="0" algn="just">
              <a:lnSpc>
                <a:spcPct val="115000"/>
              </a:lnSpc>
              <a:spcBef>
                <a:spcPts val="900"/>
              </a:spcBef>
              <a:spcAft>
                <a:spcPts val="0"/>
              </a:spcAft>
              <a:buClr>
                <a:schemeClr val="dk1"/>
              </a:buClr>
              <a:buSzPts val="1100"/>
              <a:buFont typeface="Arial"/>
              <a:buNone/>
            </a:pPr>
            <a:r>
              <a:rPr lang="en-US" sz="2000">
                <a:solidFill>
                  <a:schemeClr val="lt1"/>
                </a:solidFill>
              </a:rPr>
              <a:t> </a:t>
            </a:r>
            <a:endParaRPr sz="2000">
              <a:solidFill>
                <a:schemeClr val="lt1"/>
              </a:solidFill>
            </a:endParaRPr>
          </a:p>
          <a:p>
            <a:pPr indent="0" lvl="0" marL="0" rtl="0" algn="just">
              <a:lnSpc>
                <a:spcPct val="115000"/>
              </a:lnSpc>
              <a:spcBef>
                <a:spcPts val="800"/>
              </a:spcBef>
              <a:spcAft>
                <a:spcPts val="0"/>
              </a:spcAft>
              <a:buClr>
                <a:schemeClr val="dk1"/>
              </a:buClr>
              <a:buSzPts val="1100"/>
              <a:buFont typeface="Arial"/>
              <a:buNone/>
            </a:pPr>
            <a:r>
              <a:t/>
            </a:r>
            <a:endParaRPr sz="20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200">
              <a:solidFill>
                <a:schemeClr val="lt1"/>
              </a:solidFill>
              <a:latin typeface="Calibri"/>
              <a:ea typeface="Calibri"/>
              <a:cs typeface="Calibri"/>
              <a:sym typeface="Calibri"/>
            </a:endParaRPr>
          </a:p>
          <a:p>
            <a:pPr indent="0" lvl="0" marL="0" rtl="0" algn="l">
              <a:spcBef>
                <a:spcPts val="900"/>
              </a:spcBef>
              <a:spcAft>
                <a:spcPts val="0"/>
              </a:spcAft>
              <a:buNone/>
            </a:pPr>
            <a:r>
              <a:t/>
            </a:r>
            <a:endParaRPr sz="20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7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7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7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lt1"/>
              </a:solidFill>
              <a:latin typeface="Calibri"/>
              <a:ea typeface="Calibri"/>
              <a:cs typeface="Calibri"/>
              <a:sym typeface="Calibri"/>
            </a:endParaRPr>
          </a:p>
          <a:p>
            <a:pPr indent="0" lvl="0" marL="0" rtl="0" algn="l">
              <a:spcBef>
                <a:spcPts val="0"/>
              </a:spcBef>
              <a:spcAft>
                <a:spcPts val="0"/>
              </a:spcAft>
              <a:buNone/>
            </a:pPr>
            <a:r>
              <a:t/>
            </a:r>
            <a:endParaRPr sz="2300">
              <a:solidFill>
                <a:schemeClr val="lt1"/>
              </a:solidFill>
              <a:latin typeface="Calibri"/>
              <a:ea typeface="Calibri"/>
              <a:cs typeface="Calibri"/>
              <a:sym typeface="Calibri"/>
            </a:endParaRPr>
          </a:p>
          <a:p>
            <a:pPr indent="-361950" lvl="0" marL="457200" rtl="0" algn="just">
              <a:lnSpc>
                <a:spcPct val="115000"/>
              </a:lnSpc>
              <a:spcBef>
                <a:spcPts val="0"/>
              </a:spcBef>
              <a:spcAft>
                <a:spcPts val="0"/>
              </a:spcAft>
              <a:buClr>
                <a:schemeClr val="lt1"/>
              </a:buClr>
              <a:buSzPts val="2100"/>
              <a:buFont typeface="Calibri"/>
              <a:buAutoNum type="arabicPeriod"/>
            </a:pPr>
            <a:r>
              <a:t/>
            </a:r>
            <a:endParaRPr b="1" sz="2100">
              <a:solidFill>
                <a:schemeClr val="lt1"/>
              </a:solidFill>
              <a:latin typeface="Calibri"/>
              <a:ea typeface="Calibri"/>
              <a:cs typeface="Calibri"/>
              <a:sym typeface="Calibri"/>
            </a:endParaRPr>
          </a:p>
        </p:txBody>
      </p:sp>
      <p:sp>
        <p:nvSpPr>
          <p:cNvPr id="217" name="Google Shape;217;g3fbc5842b4f_0_5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21" name="Shape 221"/>
        <p:cNvGrpSpPr/>
        <p:nvPr/>
      </p:nvGrpSpPr>
      <p:grpSpPr>
        <a:xfrm>
          <a:off x="0" y="0"/>
          <a:ext cx="0" cy="0"/>
          <a:chOff x="0" y="0"/>
          <a:chExt cx="0" cy="0"/>
        </a:xfrm>
      </p:grpSpPr>
      <p:sp>
        <p:nvSpPr>
          <p:cNvPr id="222" name="Google Shape;222;g3fbc5842b4f_0_59"/>
          <p:cNvSpPr txBox="1"/>
          <p:nvPr/>
        </p:nvSpPr>
        <p:spPr>
          <a:xfrm>
            <a:off x="407250" y="676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23" name="Google Shape;223;g3fbc5842b4f_0_59"/>
          <p:cNvSpPr txBox="1"/>
          <p:nvPr/>
        </p:nvSpPr>
        <p:spPr>
          <a:xfrm>
            <a:off x="354150" y="67600"/>
            <a:ext cx="8435700" cy="13890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US" sz="2150">
                <a:solidFill>
                  <a:schemeClr val="lt1"/>
                </a:solidFill>
              </a:rPr>
              <a:t>El sistema de salud pública estructurará su personal operativo</a:t>
            </a:r>
            <a:br>
              <a:rPr lang="en-US" sz="2150">
                <a:solidFill>
                  <a:schemeClr val="lt1"/>
                </a:solidFill>
              </a:rPr>
            </a:br>
            <a:r>
              <a:rPr lang="en-US" sz="2150">
                <a:solidFill>
                  <a:schemeClr val="lt1"/>
                </a:solidFill>
              </a:rPr>
              <a:t>en las siguientes categorías:</a:t>
            </a:r>
            <a:endParaRPr sz="2150">
              <a:solidFill>
                <a:schemeClr val="lt1"/>
              </a:solidFill>
            </a:endParaRPr>
          </a:p>
          <a:p>
            <a:pPr indent="-365125" lvl="0" marL="457200" rtl="0" algn="just">
              <a:lnSpc>
                <a:spcPct val="115000"/>
              </a:lnSpc>
              <a:spcBef>
                <a:spcPts val="800"/>
              </a:spcBef>
              <a:spcAft>
                <a:spcPts val="0"/>
              </a:spcAft>
              <a:buClr>
                <a:schemeClr val="lt1"/>
              </a:buClr>
              <a:buSzPts val="2150"/>
              <a:buAutoNum type="arabicPeriod"/>
            </a:pPr>
            <a:r>
              <a:rPr b="1" lang="en-US" sz="2150">
                <a:solidFill>
                  <a:schemeClr val="lt1"/>
                </a:solidFill>
              </a:rPr>
              <a:t>Estamento permanente de soporte y atención asistencial:</a:t>
            </a:r>
            <a:r>
              <a:rPr lang="en-US" sz="2150">
                <a:solidFill>
                  <a:schemeClr val="lt1"/>
                </a:solidFill>
              </a:rPr>
              <a:t> Destinado a cubrir las funciones continuas de la red (titular). Terminando con la figura de honorarios, contratas a plazo fijo y las sociedades médicas</a:t>
            </a:r>
            <a:endParaRPr sz="2150">
              <a:solidFill>
                <a:schemeClr val="lt1"/>
              </a:solidFill>
            </a:endParaRPr>
          </a:p>
          <a:p>
            <a:pPr indent="-365125" lvl="0" marL="457200" rtl="0" algn="just">
              <a:lnSpc>
                <a:spcPct val="115000"/>
              </a:lnSpc>
              <a:spcBef>
                <a:spcPts val="0"/>
              </a:spcBef>
              <a:spcAft>
                <a:spcPts val="0"/>
              </a:spcAft>
              <a:buClr>
                <a:schemeClr val="lt1"/>
              </a:buClr>
              <a:buSzPts val="2150"/>
              <a:buAutoNum type="arabicPeriod"/>
            </a:pPr>
            <a:r>
              <a:rPr b="1" lang="en-US" sz="2150">
                <a:solidFill>
                  <a:schemeClr val="lt1"/>
                </a:solidFill>
              </a:rPr>
              <a:t>Estamento transitorio en etapa formativa:</a:t>
            </a:r>
            <a:r>
              <a:rPr lang="en-US" sz="2150">
                <a:solidFill>
                  <a:schemeClr val="lt1"/>
                </a:solidFill>
              </a:rPr>
              <a:t> Integrado por profesionales, administrativos, técnicos y auxiliares e instruidos en programas de especialización o práctica regulada. Lo cual conlleva el 20% de personal a contrata</a:t>
            </a:r>
            <a:endParaRPr sz="2150">
              <a:solidFill>
                <a:schemeClr val="lt1"/>
              </a:solidFill>
            </a:endParaRPr>
          </a:p>
          <a:p>
            <a:pPr indent="-365125" lvl="0" marL="457200" rtl="0" algn="just">
              <a:lnSpc>
                <a:spcPct val="115000"/>
              </a:lnSpc>
              <a:spcBef>
                <a:spcPts val="0"/>
              </a:spcBef>
              <a:spcAft>
                <a:spcPts val="0"/>
              </a:spcAft>
              <a:buClr>
                <a:schemeClr val="lt1"/>
              </a:buClr>
              <a:buSzPts val="2150"/>
              <a:buAutoNum type="arabicPeriod"/>
            </a:pPr>
            <a:r>
              <a:rPr b="1" lang="en-US" sz="2150">
                <a:solidFill>
                  <a:schemeClr val="lt1"/>
                </a:solidFill>
              </a:rPr>
              <a:t>Funcionarios del Estado.</a:t>
            </a:r>
            <a:r>
              <a:rPr lang="en-US" sz="2150">
                <a:solidFill>
                  <a:schemeClr val="lt1"/>
                </a:solidFill>
              </a:rPr>
              <a:t> Se entiende que esta dotación de 80/20 es el personal necesario para entregar una atención eficiente considerando su estabilidad laboral en el marco de la carrera funcionaria independientemente del personal de confianza que , legítimamente, cada gobierno puede contratar y que por obligación de la ley debe cesar sus funciones una vez que dicho gobierno completa su mandato oficial.</a:t>
            </a:r>
            <a:endParaRPr sz="2150">
              <a:solidFill>
                <a:schemeClr val="lt1"/>
              </a:solidFill>
            </a:endParaRPr>
          </a:p>
          <a:p>
            <a:pPr indent="0" lvl="0" marL="0" rtl="0" algn="just">
              <a:lnSpc>
                <a:spcPct val="115000"/>
              </a:lnSpc>
              <a:spcBef>
                <a:spcPts val="0"/>
              </a:spcBef>
              <a:spcAft>
                <a:spcPts val="0"/>
              </a:spcAft>
              <a:buNone/>
            </a:pPr>
            <a:r>
              <a:rPr lang="en-US" sz="2100">
                <a:solidFill>
                  <a:schemeClr val="lt1"/>
                </a:solidFill>
              </a:rPr>
              <a:t> </a:t>
            </a:r>
            <a:endParaRPr sz="2100">
              <a:solidFill>
                <a:schemeClr val="lt1"/>
              </a:solidFill>
            </a:endParaRPr>
          </a:p>
          <a:p>
            <a:pPr indent="0" lvl="0" marL="0" rtl="0" algn="just">
              <a:lnSpc>
                <a:spcPct val="115000"/>
              </a:lnSpc>
              <a:spcBef>
                <a:spcPts val="800"/>
              </a:spcBef>
              <a:spcAft>
                <a:spcPts val="0"/>
              </a:spcAft>
              <a:buNone/>
            </a:pPr>
            <a:r>
              <a:rPr lang="en-US" sz="1100">
                <a:solidFill>
                  <a:schemeClr val="dk1"/>
                </a:solidFill>
              </a:rPr>
              <a:t> </a:t>
            </a:r>
            <a:endParaRPr sz="1100">
              <a:solidFill>
                <a:schemeClr val="dk1"/>
              </a:solidFill>
            </a:endParaRPr>
          </a:p>
          <a:p>
            <a:pPr indent="0" lvl="0" marL="0" rtl="0" algn="just">
              <a:lnSpc>
                <a:spcPct val="115000"/>
              </a:lnSpc>
              <a:spcBef>
                <a:spcPts val="800"/>
              </a:spcBef>
              <a:spcAft>
                <a:spcPts val="0"/>
              </a:spcAft>
              <a:buNone/>
            </a:pPr>
            <a:r>
              <a:t/>
            </a:r>
            <a:endParaRPr sz="2200">
              <a:solidFill>
                <a:schemeClr val="lt1"/>
              </a:solidFill>
              <a:latin typeface="Calibri"/>
              <a:ea typeface="Calibri"/>
              <a:cs typeface="Calibri"/>
              <a:sym typeface="Calibri"/>
            </a:endParaRPr>
          </a:p>
          <a:p>
            <a:pPr indent="0" lvl="0" marL="0" rtl="0" algn="just">
              <a:lnSpc>
                <a:spcPct val="115000"/>
              </a:lnSpc>
              <a:spcBef>
                <a:spcPts val="1900"/>
              </a:spcBef>
              <a:spcAft>
                <a:spcPts val="0"/>
              </a:spcAft>
              <a:buNone/>
            </a:pPr>
            <a:r>
              <a:t/>
            </a:r>
            <a:endParaRPr sz="2200">
              <a:solidFill>
                <a:schemeClr val="lt1"/>
              </a:solidFill>
              <a:latin typeface="Calibri"/>
              <a:ea typeface="Calibri"/>
              <a:cs typeface="Calibri"/>
              <a:sym typeface="Calibri"/>
            </a:endParaRPr>
          </a:p>
          <a:p>
            <a:pPr indent="0" lvl="0" marL="0" rtl="0" algn="just">
              <a:lnSpc>
                <a:spcPct val="115000"/>
              </a:lnSpc>
              <a:spcBef>
                <a:spcPts val="1100"/>
              </a:spcBef>
              <a:spcAft>
                <a:spcPts val="0"/>
              </a:spcAft>
              <a:buNone/>
            </a:pPr>
            <a:r>
              <a:t/>
            </a:r>
            <a:endParaRPr b="1" sz="2200">
              <a:solidFill>
                <a:schemeClr val="lt1"/>
              </a:solidFill>
            </a:endParaRPr>
          </a:p>
          <a:p>
            <a:pPr indent="0" lvl="0" marL="0" rtl="0" algn="just">
              <a:lnSpc>
                <a:spcPct val="115000"/>
              </a:lnSpc>
              <a:spcBef>
                <a:spcPts val="1100"/>
              </a:spcBef>
              <a:spcAft>
                <a:spcPts val="0"/>
              </a:spcAft>
              <a:buNone/>
            </a:pPr>
            <a:r>
              <a:t/>
            </a:r>
            <a:endParaRPr b="1" sz="2000">
              <a:solidFill>
                <a:schemeClr val="lt1"/>
              </a:solidFill>
            </a:endParaRPr>
          </a:p>
          <a:p>
            <a:pPr indent="0" lvl="0" marL="0" rtl="0" algn="just">
              <a:lnSpc>
                <a:spcPct val="115000"/>
              </a:lnSpc>
              <a:spcBef>
                <a:spcPts val="900"/>
              </a:spcBef>
              <a:spcAft>
                <a:spcPts val="0"/>
              </a:spcAft>
              <a:buNone/>
            </a:pPr>
            <a:r>
              <a:rPr lang="en-US" sz="2000">
                <a:solidFill>
                  <a:schemeClr val="lt1"/>
                </a:solidFill>
              </a:rPr>
              <a:t> </a:t>
            </a:r>
            <a:endParaRPr sz="2000">
              <a:solidFill>
                <a:schemeClr val="lt1"/>
              </a:solidFill>
            </a:endParaRPr>
          </a:p>
          <a:p>
            <a:pPr indent="0" lvl="0" marL="0" rtl="0" algn="just">
              <a:lnSpc>
                <a:spcPct val="115000"/>
              </a:lnSpc>
              <a:spcBef>
                <a:spcPts val="8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200">
              <a:solidFill>
                <a:schemeClr val="lt1"/>
              </a:solidFill>
              <a:latin typeface="Calibri"/>
              <a:ea typeface="Calibri"/>
              <a:cs typeface="Calibri"/>
              <a:sym typeface="Calibri"/>
            </a:endParaRPr>
          </a:p>
          <a:p>
            <a:pPr indent="0" lvl="0" marL="0" rtl="0" algn="l">
              <a:spcBef>
                <a:spcPts val="900"/>
              </a:spcBef>
              <a:spcAft>
                <a:spcPts val="0"/>
              </a:spcAft>
              <a:buNone/>
            </a:pPr>
            <a:r>
              <a:t/>
            </a:r>
            <a:endParaRPr sz="20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7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7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7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lt1"/>
              </a:solidFill>
              <a:latin typeface="Calibri"/>
              <a:ea typeface="Calibri"/>
              <a:cs typeface="Calibri"/>
              <a:sym typeface="Calibri"/>
            </a:endParaRPr>
          </a:p>
          <a:p>
            <a:pPr indent="0" lvl="0" marL="0" rtl="0" algn="l">
              <a:spcBef>
                <a:spcPts val="0"/>
              </a:spcBef>
              <a:spcAft>
                <a:spcPts val="0"/>
              </a:spcAft>
              <a:buNone/>
            </a:pPr>
            <a:r>
              <a:t/>
            </a:r>
            <a:endParaRPr sz="2300">
              <a:solidFill>
                <a:schemeClr val="lt1"/>
              </a:solidFill>
              <a:latin typeface="Calibri"/>
              <a:ea typeface="Calibri"/>
              <a:cs typeface="Calibri"/>
              <a:sym typeface="Calibri"/>
            </a:endParaRPr>
          </a:p>
          <a:p>
            <a:pPr indent="-361950" lvl="0" marL="457200" rtl="0" algn="just">
              <a:lnSpc>
                <a:spcPct val="115000"/>
              </a:lnSpc>
              <a:spcBef>
                <a:spcPts val="0"/>
              </a:spcBef>
              <a:spcAft>
                <a:spcPts val="0"/>
              </a:spcAft>
              <a:buClr>
                <a:schemeClr val="lt1"/>
              </a:buClr>
              <a:buSzPts val="2100"/>
              <a:buFont typeface="Calibri"/>
              <a:buAutoNum type="arabicPeriod"/>
            </a:pPr>
            <a:r>
              <a:t/>
            </a:r>
            <a:endParaRPr b="1" sz="2100">
              <a:solidFill>
                <a:schemeClr val="lt1"/>
              </a:solidFill>
              <a:latin typeface="Calibri"/>
              <a:ea typeface="Calibri"/>
              <a:cs typeface="Calibri"/>
              <a:sym typeface="Calibri"/>
            </a:endParaRPr>
          </a:p>
        </p:txBody>
      </p:sp>
      <p:sp>
        <p:nvSpPr>
          <p:cNvPr id="224" name="Google Shape;224;g3fbc5842b4f_0_59"/>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28" name="Shape 228"/>
        <p:cNvGrpSpPr/>
        <p:nvPr/>
      </p:nvGrpSpPr>
      <p:grpSpPr>
        <a:xfrm>
          <a:off x="0" y="0"/>
          <a:ext cx="0" cy="0"/>
          <a:chOff x="0" y="0"/>
          <a:chExt cx="0" cy="0"/>
        </a:xfrm>
      </p:grpSpPr>
      <p:sp>
        <p:nvSpPr>
          <p:cNvPr id="229" name="Google Shape;229;g3fbc5842b4f_0_65"/>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30" name="Google Shape;230;g3fbc5842b4f_0_65"/>
          <p:cNvSpPr txBox="1"/>
          <p:nvPr/>
        </p:nvSpPr>
        <p:spPr>
          <a:xfrm>
            <a:off x="-198050" y="177600"/>
            <a:ext cx="9144000" cy="12713700"/>
          </a:xfrm>
          <a:prstGeom prst="rect">
            <a:avLst/>
          </a:prstGeom>
          <a:noFill/>
          <a:ln>
            <a:noFill/>
          </a:ln>
        </p:spPr>
        <p:txBody>
          <a:bodyPr anchorCtr="0" anchor="t" bIns="91425" lIns="91425" spcFirstLastPara="1" rIns="91425" wrap="square" tIns="91425">
            <a:spAutoFit/>
          </a:bodyPr>
          <a:lstStyle/>
          <a:p>
            <a:pPr indent="0" lvl="0" marL="457200" rtl="0" algn="just">
              <a:lnSpc>
                <a:spcPct val="115000"/>
              </a:lnSpc>
              <a:spcBef>
                <a:spcPts val="0"/>
              </a:spcBef>
              <a:spcAft>
                <a:spcPts val="0"/>
              </a:spcAft>
              <a:buNone/>
            </a:pPr>
            <a:r>
              <a:rPr b="1" lang="en-US" sz="2150">
                <a:solidFill>
                  <a:schemeClr val="lt1"/>
                </a:solidFill>
              </a:rPr>
              <a:t>Artículo 8° Régimen de jornadas horarias.</a:t>
            </a:r>
            <a:r>
              <a:rPr lang="en-US" sz="2150">
                <a:solidFill>
                  <a:schemeClr val="lt1"/>
                </a:solidFill>
              </a:rPr>
              <a:t> </a:t>
            </a:r>
            <a:br>
              <a:rPr lang="en-US" sz="2150">
                <a:solidFill>
                  <a:schemeClr val="lt1"/>
                </a:solidFill>
              </a:rPr>
            </a:br>
            <a:r>
              <a:rPr lang="en-US" sz="2150">
                <a:solidFill>
                  <a:schemeClr val="lt1"/>
                </a:solidFill>
              </a:rPr>
              <a:t>Establézcanse jornadas reglamentarias de 22, 28, 33 y 44 horas semanales, fijadas en concordancia con la demanda asistencial, el perfil epidemiológico de la población asignada y los requerimientos de soporte clínico. Todo el personal no clínico debe ser contratado por 44 horas mientras se reglamente las 40 horas para el sector público tal como ya se ha implementado en el sector privado.</a:t>
            </a:r>
            <a:endParaRPr sz="2150">
              <a:solidFill>
                <a:schemeClr val="lt1"/>
              </a:solidFill>
            </a:endParaRPr>
          </a:p>
          <a:p>
            <a:pPr indent="0" lvl="0" marL="457200" rtl="0" algn="just">
              <a:lnSpc>
                <a:spcPct val="115000"/>
              </a:lnSpc>
              <a:spcBef>
                <a:spcPts val="800"/>
              </a:spcBef>
              <a:spcAft>
                <a:spcPts val="0"/>
              </a:spcAft>
              <a:buNone/>
            </a:pPr>
            <a:r>
              <a:rPr lang="en-US" sz="2150">
                <a:solidFill>
                  <a:schemeClr val="lt1"/>
                </a:solidFill>
              </a:rPr>
              <a:t>Realícese una evaluación técnica para la transición del tercer turno al cuarto turno, conforme a los requerimientos asistenciales reales y la demanda epidemiológica de cada recinto hospitalario.</a:t>
            </a:r>
            <a:endParaRPr sz="2150">
              <a:solidFill>
                <a:schemeClr val="lt1"/>
              </a:solidFill>
            </a:endParaRPr>
          </a:p>
          <a:p>
            <a:pPr indent="0" lvl="0" marL="457200" rtl="0" algn="just">
              <a:lnSpc>
                <a:spcPct val="115000"/>
              </a:lnSpc>
              <a:spcBef>
                <a:spcPts val="900"/>
              </a:spcBef>
              <a:spcAft>
                <a:spcPts val="0"/>
              </a:spcAft>
              <a:buNone/>
            </a:pPr>
            <a:r>
              <a:rPr lang="en-US" sz="2150">
                <a:solidFill>
                  <a:schemeClr val="lt1"/>
                </a:solidFill>
              </a:rPr>
              <a:t>Revisase el régimen legal de guardias y jornadas de los profesionales de la salud, analizando las restricciones del régimen de guardias médicas e introduciendo las adecuaciones normativas necesarias para responder eficazmente a las necesidades del sistema, garantizando la continuidad asistencial e idóneas condiciones laborales.</a:t>
            </a:r>
            <a:endParaRPr sz="2150">
              <a:solidFill>
                <a:schemeClr val="lt1"/>
              </a:solidFill>
            </a:endParaRPr>
          </a:p>
          <a:p>
            <a:pPr indent="0" lvl="0" marL="0" rtl="0" algn="just">
              <a:lnSpc>
                <a:spcPct val="115000"/>
              </a:lnSpc>
              <a:spcBef>
                <a:spcPts val="900"/>
              </a:spcBef>
              <a:spcAft>
                <a:spcPts val="0"/>
              </a:spcAft>
              <a:buNone/>
            </a:pPr>
            <a:r>
              <a:t/>
            </a:r>
            <a:endParaRPr sz="900">
              <a:solidFill>
                <a:schemeClr val="dk1"/>
              </a:solidFill>
            </a:endParaRPr>
          </a:p>
          <a:p>
            <a:pPr indent="0" lvl="0" marL="0" rtl="0" algn="just">
              <a:lnSpc>
                <a:spcPct val="115000"/>
              </a:lnSpc>
              <a:spcBef>
                <a:spcPts val="8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9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100"/>
              </a:spcBef>
              <a:spcAft>
                <a:spcPts val="0"/>
              </a:spcAft>
              <a:buNone/>
            </a:pPr>
            <a:r>
              <a:t/>
            </a:r>
            <a:endParaRPr b="1" sz="2000">
              <a:solidFill>
                <a:schemeClr val="lt1"/>
              </a:solidFill>
            </a:endParaRPr>
          </a:p>
          <a:p>
            <a:pPr indent="0" lvl="0" marL="0" rtl="0" algn="just">
              <a:lnSpc>
                <a:spcPct val="115000"/>
              </a:lnSpc>
              <a:spcBef>
                <a:spcPts val="1100"/>
              </a:spcBef>
              <a:spcAft>
                <a:spcPts val="0"/>
              </a:spcAft>
              <a:buNone/>
            </a:pPr>
            <a:r>
              <a:t/>
            </a:r>
            <a:endParaRPr b="1" sz="1800">
              <a:solidFill>
                <a:schemeClr val="lt1"/>
              </a:solidFill>
            </a:endParaRPr>
          </a:p>
          <a:p>
            <a:pPr indent="0" lvl="0" marL="0" rtl="0" algn="just">
              <a:lnSpc>
                <a:spcPct val="115000"/>
              </a:lnSpc>
              <a:spcBef>
                <a:spcPts val="900"/>
              </a:spcBef>
              <a:spcAft>
                <a:spcPts val="0"/>
              </a:spcAft>
              <a:buNone/>
            </a:pPr>
            <a:r>
              <a:rPr lang="en-US" sz="1800">
                <a:solidFill>
                  <a:schemeClr val="lt1"/>
                </a:solidFill>
              </a:rPr>
              <a:t> </a:t>
            </a:r>
            <a:endParaRPr sz="1800">
              <a:solidFill>
                <a:schemeClr val="lt1"/>
              </a:solidFill>
            </a:endParaRPr>
          </a:p>
          <a:p>
            <a:pPr indent="0" lvl="0" marL="0" rtl="0" algn="just">
              <a:lnSpc>
                <a:spcPct val="115000"/>
              </a:lnSpc>
              <a:spcBef>
                <a:spcPts val="800"/>
              </a:spcBef>
              <a:spcAft>
                <a:spcPts val="0"/>
              </a:spcAft>
              <a:buNone/>
            </a:pPr>
            <a:r>
              <a:t/>
            </a:r>
            <a:endParaRPr sz="18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spcBef>
                <a:spcPts val="900"/>
              </a:spcBef>
              <a:spcAft>
                <a:spcPts val="0"/>
              </a:spcAft>
              <a:buNone/>
            </a:pPr>
            <a:r>
              <a:t/>
            </a:r>
            <a:endParaRPr sz="18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349250" lvl="0" marL="457200" rtl="0" algn="just">
              <a:lnSpc>
                <a:spcPct val="115000"/>
              </a:lnSpc>
              <a:spcBef>
                <a:spcPts val="0"/>
              </a:spcBef>
              <a:spcAft>
                <a:spcPts val="0"/>
              </a:spcAft>
              <a:buClr>
                <a:schemeClr val="lt1"/>
              </a:buClr>
              <a:buSzPts val="1900"/>
              <a:buFont typeface="Calibri"/>
              <a:buAutoNum type="arabicPeriod"/>
            </a:pPr>
            <a:r>
              <a:t/>
            </a:r>
            <a:endParaRPr b="1" sz="1900">
              <a:solidFill>
                <a:schemeClr val="lt1"/>
              </a:solidFill>
              <a:latin typeface="Calibri"/>
              <a:ea typeface="Calibri"/>
              <a:cs typeface="Calibri"/>
              <a:sym typeface="Calibri"/>
            </a:endParaRPr>
          </a:p>
        </p:txBody>
      </p:sp>
      <p:sp>
        <p:nvSpPr>
          <p:cNvPr id="231" name="Google Shape;231;g3fbc5842b4f_0_6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35" name="Shape 235"/>
        <p:cNvGrpSpPr/>
        <p:nvPr/>
      </p:nvGrpSpPr>
      <p:grpSpPr>
        <a:xfrm>
          <a:off x="0" y="0"/>
          <a:ext cx="0" cy="0"/>
          <a:chOff x="0" y="0"/>
          <a:chExt cx="0" cy="0"/>
        </a:xfrm>
      </p:grpSpPr>
      <p:sp>
        <p:nvSpPr>
          <p:cNvPr id="236" name="Google Shape;236;g3fbc5842b4f_0_71"/>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37" name="Google Shape;237;g3fbc5842b4f_0_71"/>
          <p:cNvSpPr txBox="1"/>
          <p:nvPr/>
        </p:nvSpPr>
        <p:spPr>
          <a:xfrm>
            <a:off x="115700" y="177600"/>
            <a:ext cx="8830200" cy="138351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US" sz="2150">
                <a:solidFill>
                  <a:schemeClr val="lt1"/>
                </a:solidFill>
                <a:latin typeface="Calibri"/>
                <a:ea typeface="Calibri"/>
                <a:cs typeface="Calibri"/>
                <a:sym typeface="Calibri"/>
              </a:rPr>
              <a:t>El planteamiento del régimen horario y asistencial se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abordará integralmente considerando dotaciones requeridas,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demanda asistencial, productividad clínica, seguridad del paciente y disponibilidad de profesionales.</a:t>
            </a:r>
            <a:br>
              <a:rPr lang="en-US" sz="2150">
                <a:solidFill>
                  <a:schemeClr val="lt1"/>
                </a:solidFill>
                <a:latin typeface="Calibri"/>
                <a:ea typeface="Calibri"/>
                <a:cs typeface="Calibri"/>
                <a:sym typeface="Calibri"/>
              </a:rPr>
            </a:br>
            <a:br>
              <a:rPr lang="en-US" sz="2150">
                <a:solidFill>
                  <a:schemeClr val="lt1"/>
                </a:solidFill>
                <a:latin typeface="Calibri"/>
                <a:ea typeface="Calibri"/>
                <a:cs typeface="Calibri"/>
                <a:sym typeface="Calibri"/>
              </a:rPr>
            </a:br>
            <a:r>
              <a:rPr b="1" lang="en-US" sz="2150">
                <a:solidFill>
                  <a:schemeClr val="lt1"/>
                </a:solidFill>
                <a:latin typeface="Calibri"/>
                <a:ea typeface="Calibri"/>
                <a:cs typeface="Calibri"/>
                <a:sym typeface="Calibri"/>
              </a:rPr>
              <a:t>Artículo 9°  Sobre Régimen de Remuneraciones</a:t>
            </a:r>
            <a:br>
              <a:rPr b="1"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Créase una escala de remuneraciones, asegurando una perspectiva económica directa, en la que cada grado posea un valor económico asociado a la remuneración efectiva percibida por el trabajador.</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Clr>
                <a:schemeClr val="dk1"/>
              </a:buClr>
              <a:buSzPts val="1100"/>
              <a:buFont typeface="Arial"/>
              <a:buNone/>
            </a:pPr>
            <a:r>
              <a:rPr lang="en-US" sz="2150">
                <a:solidFill>
                  <a:schemeClr val="lt1"/>
                </a:solidFill>
                <a:latin typeface="Calibri"/>
                <a:ea typeface="Calibri"/>
                <a:cs typeface="Calibri"/>
                <a:sym typeface="Calibri"/>
              </a:rPr>
              <a:t>Las liquidaciones de sueldo serán simples y transparentes, plenamente comprensibles y detallados todos los ítems correspondientes a sueldos base, asignaciones, incentivos, beneficios y descuentos legalmente aplicables.</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Clr>
                <a:schemeClr val="dk1"/>
              </a:buClr>
              <a:buSzPts val="1100"/>
              <a:buFont typeface="Arial"/>
              <a:buNone/>
            </a:pPr>
            <a:r>
              <a:rPr lang="en-US" sz="2150">
                <a:solidFill>
                  <a:schemeClr val="lt1"/>
                </a:solidFill>
                <a:latin typeface="Calibri"/>
                <a:ea typeface="Calibri"/>
                <a:cs typeface="Calibri"/>
                <a:sym typeface="Calibri"/>
              </a:rPr>
              <a:t>La estructura remunerativa premiará prioritariamente la responsabilidad del cargo, las competencias adquiridas, la eficiencia y la complejidad de las funciones desempeñadas de forma transparente y objetiva.</a:t>
            </a:r>
            <a:endParaRPr sz="2150">
              <a:solidFill>
                <a:schemeClr val="lt1"/>
              </a:solidFill>
              <a:latin typeface="Calibri"/>
              <a:ea typeface="Calibri"/>
              <a:cs typeface="Calibri"/>
              <a:sym typeface="Calibri"/>
            </a:endParaRPr>
          </a:p>
          <a:p>
            <a:pPr indent="0" lvl="0" marL="0" rtl="0" algn="just">
              <a:lnSpc>
                <a:spcPct val="115000"/>
              </a:lnSpc>
              <a:spcBef>
                <a:spcPts val="800"/>
              </a:spcBef>
              <a:spcAft>
                <a:spcPts val="0"/>
              </a:spcAft>
              <a:buClr>
                <a:schemeClr val="dk1"/>
              </a:buClr>
              <a:buSzPts val="1100"/>
              <a:buFont typeface="Arial"/>
              <a:buNone/>
            </a:pPr>
            <a:r>
              <a:rPr lang="en-US" sz="2200">
                <a:solidFill>
                  <a:schemeClr val="dk1"/>
                </a:solidFill>
                <a:latin typeface="Calibri"/>
                <a:ea typeface="Calibri"/>
                <a:cs typeface="Calibri"/>
                <a:sym typeface="Calibri"/>
              </a:rPr>
              <a:t> </a:t>
            </a:r>
            <a:endParaRPr sz="2200">
              <a:solidFill>
                <a:schemeClr val="dk1"/>
              </a:solidFill>
              <a:latin typeface="Calibri"/>
              <a:ea typeface="Calibri"/>
              <a:cs typeface="Calibri"/>
              <a:sym typeface="Calibri"/>
            </a:endParaRPr>
          </a:p>
          <a:p>
            <a:pPr indent="0" lvl="0" marL="457200" rtl="0" algn="just">
              <a:lnSpc>
                <a:spcPct val="115000"/>
              </a:lnSpc>
              <a:spcBef>
                <a:spcPts val="900"/>
              </a:spcBef>
              <a:spcAft>
                <a:spcPts val="0"/>
              </a:spcAft>
              <a:buNone/>
            </a:pPr>
            <a:r>
              <a:t/>
            </a:r>
            <a:endParaRPr b="1" sz="220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200">
                <a:solidFill>
                  <a:schemeClr val="lt1"/>
                </a:solidFill>
                <a:latin typeface="Calibri"/>
                <a:ea typeface="Calibri"/>
                <a:cs typeface="Calibri"/>
                <a:sym typeface="Calibri"/>
              </a:rPr>
              <a:t> </a:t>
            </a:r>
            <a:endParaRPr sz="220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rPr lang="en-US" sz="900">
                <a:solidFill>
                  <a:schemeClr val="dk1"/>
                </a:solidFill>
              </a:rPr>
              <a:t> </a:t>
            </a:r>
            <a:endParaRPr sz="900">
              <a:solidFill>
                <a:schemeClr val="dk1"/>
              </a:solidFill>
            </a:endParaRPr>
          </a:p>
          <a:p>
            <a:pPr indent="0" lvl="0" marL="0" rtl="0" algn="just">
              <a:lnSpc>
                <a:spcPct val="115000"/>
              </a:lnSpc>
              <a:spcBef>
                <a:spcPts val="8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9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100"/>
              </a:spcBef>
              <a:spcAft>
                <a:spcPts val="0"/>
              </a:spcAft>
              <a:buNone/>
            </a:pPr>
            <a:r>
              <a:t/>
            </a:r>
            <a:endParaRPr b="1" sz="2000">
              <a:solidFill>
                <a:schemeClr val="lt1"/>
              </a:solidFill>
            </a:endParaRPr>
          </a:p>
          <a:p>
            <a:pPr indent="0" lvl="0" marL="0" rtl="0" algn="just">
              <a:lnSpc>
                <a:spcPct val="115000"/>
              </a:lnSpc>
              <a:spcBef>
                <a:spcPts val="1100"/>
              </a:spcBef>
              <a:spcAft>
                <a:spcPts val="0"/>
              </a:spcAft>
              <a:buNone/>
            </a:pPr>
            <a:r>
              <a:t/>
            </a:r>
            <a:endParaRPr b="1" sz="1800">
              <a:solidFill>
                <a:schemeClr val="lt1"/>
              </a:solidFill>
            </a:endParaRPr>
          </a:p>
          <a:p>
            <a:pPr indent="0" lvl="0" marL="0" rtl="0" algn="just">
              <a:lnSpc>
                <a:spcPct val="115000"/>
              </a:lnSpc>
              <a:spcBef>
                <a:spcPts val="900"/>
              </a:spcBef>
              <a:spcAft>
                <a:spcPts val="0"/>
              </a:spcAft>
              <a:buNone/>
            </a:pPr>
            <a:r>
              <a:rPr lang="en-US" sz="1800">
                <a:solidFill>
                  <a:schemeClr val="lt1"/>
                </a:solidFill>
              </a:rPr>
              <a:t> </a:t>
            </a:r>
            <a:endParaRPr sz="1800">
              <a:solidFill>
                <a:schemeClr val="lt1"/>
              </a:solidFill>
            </a:endParaRPr>
          </a:p>
          <a:p>
            <a:pPr indent="0" lvl="0" marL="0" rtl="0" algn="just">
              <a:lnSpc>
                <a:spcPct val="115000"/>
              </a:lnSpc>
              <a:spcBef>
                <a:spcPts val="800"/>
              </a:spcBef>
              <a:spcAft>
                <a:spcPts val="0"/>
              </a:spcAft>
              <a:buNone/>
            </a:pPr>
            <a:r>
              <a:t/>
            </a:r>
            <a:endParaRPr sz="18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spcBef>
                <a:spcPts val="900"/>
              </a:spcBef>
              <a:spcAft>
                <a:spcPts val="0"/>
              </a:spcAft>
              <a:buNone/>
            </a:pPr>
            <a:r>
              <a:t/>
            </a:r>
            <a:endParaRPr sz="18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349250" lvl="0" marL="457200" rtl="0" algn="just">
              <a:lnSpc>
                <a:spcPct val="115000"/>
              </a:lnSpc>
              <a:spcBef>
                <a:spcPts val="0"/>
              </a:spcBef>
              <a:spcAft>
                <a:spcPts val="0"/>
              </a:spcAft>
              <a:buClr>
                <a:schemeClr val="lt1"/>
              </a:buClr>
              <a:buSzPts val="1900"/>
              <a:buFont typeface="Calibri"/>
              <a:buAutoNum type="arabicPeriod"/>
            </a:pPr>
            <a:r>
              <a:t/>
            </a:r>
            <a:endParaRPr b="1" sz="1900">
              <a:solidFill>
                <a:schemeClr val="lt1"/>
              </a:solidFill>
              <a:latin typeface="Calibri"/>
              <a:ea typeface="Calibri"/>
              <a:cs typeface="Calibri"/>
              <a:sym typeface="Calibri"/>
            </a:endParaRPr>
          </a:p>
        </p:txBody>
      </p:sp>
      <p:sp>
        <p:nvSpPr>
          <p:cNvPr id="238" name="Google Shape;238;g3fbc5842b4f_0_7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42" name="Shape 242"/>
        <p:cNvGrpSpPr/>
        <p:nvPr/>
      </p:nvGrpSpPr>
      <p:grpSpPr>
        <a:xfrm>
          <a:off x="0" y="0"/>
          <a:ext cx="0" cy="0"/>
          <a:chOff x="0" y="0"/>
          <a:chExt cx="0" cy="0"/>
        </a:xfrm>
      </p:grpSpPr>
      <p:sp>
        <p:nvSpPr>
          <p:cNvPr id="243" name="Google Shape;243;g3fbc5842b4f_0_77"/>
          <p:cNvSpPr txBox="1"/>
          <p:nvPr/>
        </p:nvSpPr>
        <p:spPr>
          <a:xfrm>
            <a:off x="144300" y="774500"/>
            <a:ext cx="8855400" cy="123294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en-US" sz="2150">
                <a:solidFill>
                  <a:schemeClr val="lt1"/>
                </a:solidFill>
              </a:rPr>
              <a:t>Artículo 10°  Sobre Incentivos al Desempeño</a:t>
            </a:r>
            <a:br>
              <a:rPr b="1" lang="en-US" sz="2150">
                <a:solidFill>
                  <a:schemeClr val="lt1"/>
                </a:solidFill>
              </a:rPr>
            </a:br>
            <a:r>
              <a:rPr lang="en-US" sz="2150">
                <a:solidFill>
                  <a:schemeClr val="lt1"/>
                </a:solidFill>
              </a:rPr>
              <a:t>Créase un sistema de asignaciones trimestrales, cuya concesión y monto responderán a criterios técnicos, objetivos, medibles y verificables.</a:t>
            </a:r>
            <a:endParaRPr sz="2150">
              <a:solidFill>
                <a:schemeClr val="lt1"/>
              </a:solidFill>
            </a:endParaRPr>
          </a:p>
          <a:p>
            <a:pPr indent="0" lvl="0" marL="0" rtl="0" algn="just">
              <a:lnSpc>
                <a:spcPct val="115000"/>
              </a:lnSpc>
              <a:spcBef>
                <a:spcPts val="900"/>
              </a:spcBef>
              <a:spcAft>
                <a:spcPts val="0"/>
              </a:spcAft>
              <a:buNone/>
            </a:pPr>
            <a:r>
              <a:rPr lang="en-US" sz="2150">
                <a:solidFill>
                  <a:schemeClr val="lt1"/>
                </a:solidFill>
              </a:rPr>
              <a:t>Reestructúrese el Programa de Mejoramiento de la Gestión (PMG), adaptando sus componentes e indicadores a las particularidades operativas, exigencias clínicas y realidades asistenciales propias del sector Salud, de acuerdo al tipo de Establecimiento, funciones y complejidad.</a:t>
            </a:r>
            <a:endParaRPr sz="2150">
              <a:solidFill>
                <a:schemeClr val="lt1"/>
              </a:solidFill>
            </a:endParaRPr>
          </a:p>
          <a:p>
            <a:pPr indent="0" lvl="0" marL="0" rtl="0" algn="just">
              <a:lnSpc>
                <a:spcPct val="115000"/>
              </a:lnSpc>
              <a:spcBef>
                <a:spcPts val="900"/>
              </a:spcBef>
              <a:spcAft>
                <a:spcPts val="0"/>
              </a:spcAft>
              <a:buNone/>
            </a:pPr>
            <a:r>
              <a:rPr lang="en-US" sz="2150">
                <a:solidFill>
                  <a:schemeClr val="lt1"/>
                </a:solidFill>
              </a:rPr>
              <a:t>Los incentivos económicos responderán formalmente a criterios combinados de eficiencia clínica/administrativa/Auxiliar/institucional, calidad de las atenciones prestadas y resultados sanitarios alcanzados.</a:t>
            </a:r>
            <a:endParaRPr sz="2150">
              <a:solidFill>
                <a:schemeClr val="lt1"/>
              </a:solidFill>
            </a:endParaRPr>
          </a:p>
          <a:p>
            <a:pPr indent="0" lvl="0" marL="457200" rtl="0" algn="just">
              <a:lnSpc>
                <a:spcPct val="115000"/>
              </a:lnSpc>
              <a:spcBef>
                <a:spcPts val="1900"/>
              </a:spcBef>
              <a:spcAft>
                <a:spcPts val="0"/>
              </a:spcAft>
              <a:buNone/>
            </a:pPr>
            <a:r>
              <a:t/>
            </a:r>
            <a:endParaRPr b="1" sz="220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200">
                <a:solidFill>
                  <a:schemeClr val="lt1"/>
                </a:solidFill>
                <a:latin typeface="Calibri"/>
                <a:ea typeface="Calibri"/>
                <a:cs typeface="Calibri"/>
                <a:sym typeface="Calibri"/>
              </a:rPr>
              <a:t> </a:t>
            </a:r>
            <a:endParaRPr sz="220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rPr lang="en-US" sz="900">
                <a:solidFill>
                  <a:schemeClr val="dk1"/>
                </a:solidFill>
              </a:rPr>
              <a:t> </a:t>
            </a:r>
            <a:endParaRPr sz="900">
              <a:solidFill>
                <a:schemeClr val="dk1"/>
              </a:solidFill>
            </a:endParaRPr>
          </a:p>
          <a:p>
            <a:pPr indent="0" lvl="0" marL="0" rtl="0" algn="just">
              <a:lnSpc>
                <a:spcPct val="115000"/>
              </a:lnSpc>
              <a:spcBef>
                <a:spcPts val="8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9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100"/>
              </a:spcBef>
              <a:spcAft>
                <a:spcPts val="0"/>
              </a:spcAft>
              <a:buNone/>
            </a:pPr>
            <a:r>
              <a:t/>
            </a:r>
            <a:endParaRPr b="1" sz="2000">
              <a:solidFill>
                <a:schemeClr val="lt1"/>
              </a:solidFill>
            </a:endParaRPr>
          </a:p>
          <a:p>
            <a:pPr indent="0" lvl="0" marL="0" rtl="0" algn="just">
              <a:lnSpc>
                <a:spcPct val="115000"/>
              </a:lnSpc>
              <a:spcBef>
                <a:spcPts val="1100"/>
              </a:spcBef>
              <a:spcAft>
                <a:spcPts val="0"/>
              </a:spcAft>
              <a:buNone/>
            </a:pPr>
            <a:r>
              <a:t/>
            </a:r>
            <a:endParaRPr b="1" sz="1800">
              <a:solidFill>
                <a:schemeClr val="lt1"/>
              </a:solidFill>
            </a:endParaRPr>
          </a:p>
          <a:p>
            <a:pPr indent="0" lvl="0" marL="0" rtl="0" algn="just">
              <a:lnSpc>
                <a:spcPct val="115000"/>
              </a:lnSpc>
              <a:spcBef>
                <a:spcPts val="900"/>
              </a:spcBef>
              <a:spcAft>
                <a:spcPts val="0"/>
              </a:spcAft>
              <a:buNone/>
            </a:pPr>
            <a:r>
              <a:rPr lang="en-US" sz="1800">
                <a:solidFill>
                  <a:schemeClr val="lt1"/>
                </a:solidFill>
              </a:rPr>
              <a:t> </a:t>
            </a:r>
            <a:endParaRPr sz="1800">
              <a:solidFill>
                <a:schemeClr val="lt1"/>
              </a:solidFill>
            </a:endParaRPr>
          </a:p>
          <a:p>
            <a:pPr indent="0" lvl="0" marL="0" rtl="0" algn="just">
              <a:lnSpc>
                <a:spcPct val="115000"/>
              </a:lnSpc>
              <a:spcBef>
                <a:spcPts val="800"/>
              </a:spcBef>
              <a:spcAft>
                <a:spcPts val="0"/>
              </a:spcAft>
              <a:buNone/>
            </a:pPr>
            <a:r>
              <a:t/>
            </a:r>
            <a:endParaRPr sz="18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spcBef>
                <a:spcPts val="900"/>
              </a:spcBef>
              <a:spcAft>
                <a:spcPts val="0"/>
              </a:spcAft>
              <a:buNone/>
            </a:pPr>
            <a:r>
              <a:t/>
            </a:r>
            <a:endParaRPr sz="18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349250" lvl="0" marL="457200" rtl="0" algn="just">
              <a:lnSpc>
                <a:spcPct val="115000"/>
              </a:lnSpc>
              <a:spcBef>
                <a:spcPts val="0"/>
              </a:spcBef>
              <a:spcAft>
                <a:spcPts val="0"/>
              </a:spcAft>
              <a:buClr>
                <a:schemeClr val="lt1"/>
              </a:buClr>
              <a:buSzPts val="1900"/>
              <a:buFont typeface="Calibri"/>
              <a:buAutoNum type="arabicPeriod"/>
            </a:pPr>
            <a:r>
              <a:t/>
            </a:r>
            <a:endParaRPr b="1" sz="1900">
              <a:solidFill>
                <a:schemeClr val="lt1"/>
              </a:solidFill>
              <a:latin typeface="Calibri"/>
              <a:ea typeface="Calibri"/>
              <a:cs typeface="Calibri"/>
              <a:sym typeface="Calibri"/>
            </a:endParaRPr>
          </a:p>
        </p:txBody>
      </p:sp>
      <p:sp>
        <p:nvSpPr>
          <p:cNvPr id="244" name="Google Shape;244;g3fbc5842b4f_0_7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48" name="Shape 248"/>
        <p:cNvGrpSpPr/>
        <p:nvPr/>
      </p:nvGrpSpPr>
      <p:grpSpPr>
        <a:xfrm>
          <a:off x="0" y="0"/>
          <a:ext cx="0" cy="0"/>
          <a:chOff x="0" y="0"/>
          <a:chExt cx="0" cy="0"/>
        </a:xfrm>
      </p:grpSpPr>
      <p:sp>
        <p:nvSpPr>
          <p:cNvPr id="249" name="Google Shape;249;h5885c8b74fa22b09_0_1"/>
          <p:cNvSpPr txBox="1"/>
          <p:nvPr/>
        </p:nvSpPr>
        <p:spPr>
          <a:xfrm>
            <a:off x="144300" y="939600"/>
            <a:ext cx="8855400" cy="129114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US" sz="2150">
                <a:solidFill>
                  <a:schemeClr val="lt1"/>
                </a:solidFill>
              </a:rPr>
              <a:t>Tales metas y sus respectivos indicadores serán fijados por reglamento cada año, para cada función con participación de las organizaciones sindicales como lo contemplaba la Ley de Incentivo de las Metas Sanitarias (PMG) que por diferentes circunstancias no se implementó como espacio bipartito de mejora hospitalaria. </a:t>
            </a:r>
            <a:endParaRPr sz="2150">
              <a:solidFill>
                <a:schemeClr val="lt1"/>
              </a:solidFill>
            </a:endParaRPr>
          </a:p>
          <a:p>
            <a:pPr indent="0" lvl="0" marL="0" rtl="0" algn="just">
              <a:lnSpc>
                <a:spcPct val="115000"/>
              </a:lnSpc>
              <a:spcBef>
                <a:spcPts val="800"/>
              </a:spcBef>
              <a:spcAft>
                <a:spcPts val="0"/>
              </a:spcAft>
              <a:buNone/>
            </a:pPr>
            <a:r>
              <a:rPr lang="en-US" sz="2150">
                <a:solidFill>
                  <a:schemeClr val="lt1"/>
                </a:solidFill>
              </a:rPr>
              <a:t>Contemplarán, entre otros: </a:t>
            </a:r>
            <a:endParaRPr sz="2150">
              <a:solidFill>
                <a:schemeClr val="lt1"/>
              </a:solidFill>
            </a:endParaRPr>
          </a:p>
          <a:p>
            <a:pPr indent="0" lvl="0" marL="0" rtl="0" algn="just">
              <a:lnSpc>
                <a:spcPct val="115000"/>
              </a:lnSpc>
              <a:spcBef>
                <a:spcPts val="800"/>
              </a:spcBef>
              <a:spcAft>
                <a:spcPts val="0"/>
              </a:spcAft>
              <a:buClr>
                <a:schemeClr val="dk1"/>
              </a:buClr>
              <a:buSzPts val="1100"/>
              <a:buFont typeface="Arial"/>
              <a:buNone/>
            </a:pPr>
            <a:r>
              <a:rPr lang="en-US" sz="2150">
                <a:solidFill>
                  <a:schemeClr val="lt1"/>
                </a:solidFill>
              </a:rPr>
              <a:t>a) Tasa de rotación de camas hospitalarias. </a:t>
            </a:r>
            <a:br>
              <a:rPr lang="en-US" sz="2150">
                <a:solidFill>
                  <a:schemeClr val="lt1"/>
                </a:solidFill>
              </a:rPr>
            </a:br>
            <a:r>
              <a:rPr lang="en-US" sz="2150">
                <a:solidFill>
                  <a:schemeClr val="lt1"/>
                </a:solidFill>
              </a:rPr>
              <a:t>b) Cumplimiento mínimo de intervenciones diarias por pabellón. </a:t>
            </a:r>
            <a:br>
              <a:rPr lang="en-US" sz="2150">
                <a:solidFill>
                  <a:schemeClr val="lt1"/>
                </a:solidFill>
              </a:rPr>
            </a:br>
            <a:r>
              <a:rPr lang="en-US" sz="2150">
                <a:solidFill>
                  <a:schemeClr val="lt1"/>
                </a:solidFill>
              </a:rPr>
              <a:t>c) Eficiencia y cumplimiento de la gestión administrativa y de soporte. d) Asistencia, permanencia e indicadores de calidad asistencial entre otros.</a:t>
            </a:r>
            <a:endParaRPr sz="2150">
              <a:solidFill>
                <a:schemeClr val="lt1"/>
              </a:solidFill>
            </a:endParaRPr>
          </a:p>
          <a:p>
            <a:pPr indent="0" lvl="0" marL="0" rtl="0" algn="just">
              <a:lnSpc>
                <a:spcPct val="115000"/>
              </a:lnSpc>
              <a:spcBef>
                <a:spcPts val="800"/>
              </a:spcBef>
              <a:spcAft>
                <a:spcPts val="0"/>
              </a:spcAft>
              <a:buClr>
                <a:schemeClr val="dk1"/>
              </a:buClr>
              <a:buSzPts val="1100"/>
              <a:buFont typeface="Arial"/>
              <a:buNone/>
            </a:pPr>
            <a:r>
              <a:t/>
            </a:r>
            <a:endParaRPr b="1" sz="220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t/>
            </a:r>
            <a:endParaRPr b="1" sz="2150">
              <a:solidFill>
                <a:schemeClr val="lt1"/>
              </a:solidFill>
            </a:endParaRPr>
          </a:p>
          <a:p>
            <a:pPr indent="0" lvl="0" marL="457200" rtl="0" algn="just">
              <a:lnSpc>
                <a:spcPct val="115000"/>
              </a:lnSpc>
              <a:spcBef>
                <a:spcPts val="1900"/>
              </a:spcBef>
              <a:spcAft>
                <a:spcPts val="0"/>
              </a:spcAft>
              <a:buNone/>
            </a:pPr>
            <a:r>
              <a:t/>
            </a:r>
            <a:endParaRPr b="1" sz="220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200">
                <a:solidFill>
                  <a:schemeClr val="lt1"/>
                </a:solidFill>
                <a:latin typeface="Calibri"/>
                <a:ea typeface="Calibri"/>
                <a:cs typeface="Calibri"/>
                <a:sym typeface="Calibri"/>
              </a:rPr>
              <a:t> </a:t>
            </a:r>
            <a:endParaRPr sz="220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rPr lang="en-US" sz="900">
                <a:solidFill>
                  <a:schemeClr val="dk1"/>
                </a:solidFill>
              </a:rPr>
              <a:t> </a:t>
            </a:r>
            <a:endParaRPr sz="900">
              <a:solidFill>
                <a:schemeClr val="dk1"/>
              </a:solidFill>
            </a:endParaRPr>
          </a:p>
          <a:p>
            <a:pPr indent="0" lvl="0" marL="0" rtl="0" algn="just">
              <a:lnSpc>
                <a:spcPct val="115000"/>
              </a:lnSpc>
              <a:spcBef>
                <a:spcPts val="8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9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100"/>
              </a:spcBef>
              <a:spcAft>
                <a:spcPts val="0"/>
              </a:spcAft>
              <a:buNone/>
            </a:pPr>
            <a:r>
              <a:t/>
            </a:r>
            <a:endParaRPr b="1" sz="2000">
              <a:solidFill>
                <a:schemeClr val="lt1"/>
              </a:solidFill>
            </a:endParaRPr>
          </a:p>
          <a:p>
            <a:pPr indent="0" lvl="0" marL="0" rtl="0" algn="just">
              <a:lnSpc>
                <a:spcPct val="115000"/>
              </a:lnSpc>
              <a:spcBef>
                <a:spcPts val="1100"/>
              </a:spcBef>
              <a:spcAft>
                <a:spcPts val="0"/>
              </a:spcAft>
              <a:buNone/>
            </a:pPr>
            <a:r>
              <a:t/>
            </a:r>
            <a:endParaRPr b="1" sz="1800">
              <a:solidFill>
                <a:schemeClr val="lt1"/>
              </a:solidFill>
            </a:endParaRPr>
          </a:p>
          <a:p>
            <a:pPr indent="0" lvl="0" marL="0" rtl="0" algn="just">
              <a:lnSpc>
                <a:spcPct val="115000"/>
              </a:lnSpc>
              <a:spcBef>
                <a:spcPts val="900"/>
              </a:spcBef>
              <a:spcAft>
                <a:spcPts val="0"/>
              </a:spcAft>
              <a:buNone/>
            </a:pPr>
            <a:r>
              <a:rPr lang="en-US" sz="1800">
                <a:solidFill>
                  <a:schemeClr val="lt1"/>
                </a:solidFill>
              </a:rPr>
              <a:t> </a:t>
            </a:r>
            <a:endParaRPr sz="1800">
              <a:solidFill>
                <a:schemeClr val="lt1"/>
              </a:solidFill>
            </a:endParaRPr>
          </a:p>
          <a:p>
            <a:pPr indent="0" lvl="0" marL="0" rtl="0" algn="just">
              <a:lnSpc>
                <a:spcPct val="115000"/>
              </a:lnSpc>
              <a:spcBef>
                <a:spcPts val="800"/>
              </a:spcBef>
              <a:spcAft>
                <a:spcPts val="0"/>
              </a:spcAft>
              <a:buNone/>
            </a:pPr>
            <a:r>
              <a:t/>
            </a:r>
            <a:endParaRPr sz="18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spcBef>
                <a:spcPts val="900"/>
              </a:spcBef>
              <a:spcAft>
                <a:spcPts val="0"/>
              </a:spcAft>
              <a:buNone/>
            </a:pPr>
            <a:r>
              <a:t/>
            </a:r>
            <a:endParaRPr sz="18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349250" lvl="0" marL="457200" rtl="0" algn="just">
              <a:lnSpc>
                <a:spcPct val="115000"/>
              </a:lnSpc>
              <a:spcBef>
                <a:spcPts val="0"/>
              </a:spcBef>
              <a:spcAft>
                <a:spcPts val="0"/>
              </a:spcAft>
              <a:buClr>
                <a:schemeClr val="lt1"/>
              </a:buClr>
              <a:buSzPts val="1900"/>
              <a:buFont typeface="Calibri"/>
              <a:buAutoNum type="arabicPeriod"/>
            </a:pPr>
            <a:r>
              <a:t/>
            </a:r>
            <a:endParaRPr b="1" sz="1900">
              <a:solidFill>
                <a:schemeClr val="lt1"/>
              </a:solidFill>
              <a:latin typeface="Calibri"/>
              <a:ea typeface="Calibri"/>
              <a:cs typeface="Calibri"/>
              <a:sym typeface="Calibri"/>
            </a:endParaRPr>
          </a:p>
        </p:txBody>
      </p:sp>
      <p:sp>
        <p:nvSpPr>
          <p:cNvPr id="250" name="Google Shape;250;h5885c8b74fa22b09_0_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54" name="Shape 254"/>
        <p:cNvGrpSpPr/>
        <p:nvPr/>
      </p:nvGrpSpPr>
      <p:grpSpPr>
        <a:xfrm>
          <a:off x="0" y="0"/>
          <a:ext cx="0" cy="0"/>
          <a:chOff x="0" y="0"/>
          <a:chExt cx="0" cy="0"/>
        </a:xfrm>
      </p:grpSpPr>
      <p:sp>
        <p:nvSpPr>
          <p:cNvPr id="255" name="Google Shape;255;g3fbc5842b4f_0_83"/>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56" name="Google Shape;256;g3fbc5842b4f_0_83"/>
          <p:cNvSpPr txBox="1"/>
          <p:nvPr/>
        </p:nvSpPr>
        <p:spPr>
          <a:xfrm>
            <a:off x="407250" y="177600"/>
            <a:ext cx="8538600" cy="14325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US" sz="2150">
                <a:solidFill>
                  <a:schemeClr val="lt1"/>
                </a:solidFill>
                <a:latin typeface="Calibri"/>
                <a:ea typeface="Calibri"/>
                <a:cs typeface="Calibri"/>
                <a:sym typeface="Calibri"/>
              </a:rPr>
              <a:t>TÍTULO III</a:t>
            </a:r>
            <a:br>
              <a:rPr b="1" lang="en-US" sz="2150">
                <a:solidFill>
                  <a:schemeClr val="lt1"/>
                </a:solidFill>
                <a:latin typeface="Calibri"/>
                <a:ea typeface="Calibri"/>
                <a:cs typeface="Calibri"/>
                <a:sym typeface="Calibri"/>
              </a:rPr>
            </a:br>
            <a:r>
              <a:rPr b="1" lang="en-US" sz="2150">
                <a:solidFill>
                  <a:schemeClr val="lt1"/>
                </a:solidFill>
                <a:latin typeface="Calibri"/>
                <a:ea typeface="Calibri"/>
                <a:cs typeface="Calibri"/>
                <a:sym typeface="Calibri"/>
              </a:rPr>
              <a:t>CAPACITACIÓN Y DESARROLLO</a:t>
            </a:r>
            <a:endParaRPr b="1" sz="2150">
              <a:solidFill>
                <a:schemeClr val="lt1"/>
              </a:solidFill>
              <a:latin typeface="Calibri"/>
              <a:ea typeface="Calibri"/>
              <a:cs typeface="Calibri"/>
              <a:sym typeface="Calibri"/>
            </a:endParaRPr>
          </a:p>
          <a:p>
            <a:pPr indent="0" lvl="0" marL="0" rtl="0" algn="l">
              <a:lnSpc>
                <a:spcPct val="100000"/>
              </a:lnSpc>
              <a:spcBef>
                <a:spcPts val="800"/>
              </a:spcBef>
              <a:spcAft>
                <a:spcPts val="0"/>
              </a:spcAft>
              <a:buNone/>
            </a:pPr>
            <a:r>
              <a:rPr b="1" lang="en-US" sz="2150">
                <a:solidFill>
                  <a:schemeClr val="lt1"/>
                </a:solidFill>
                <a:latin typeface="Calibri"/>
                <a:ea typeface="Calibri"/>
                <a:cs typeface="Calibri"/>
                <a:sym typeface="Calibri"/>
              </a:rPr>
              <a:t>Artículo 15° Plan Anual de Capacitación y Desarrollo.</a:t>
            </a:r>
            <a:br>
              <a:rPr b="1"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Los establecimientos del área de salud diseñarán y ejecutarán un Plan Anual de Capacitación alineado obligatoriamente con la misión, visión y metas institucionales, la eficacia en la producción, las exigencias de gobernanza, el perfil de competencias del funcionario de salud, los objetivos transversales, el trabajo en equipo, el liderazgo y el fortalecimiento de competencias y habilidades blandas.</a:t>
            </a:r>
            <a:endParaRPr sz="2150">
              <a:solidFill>
                <a:schemeClr val="lt1"/>
              </a:solidFill>
              <a:latin typeface="Calibri"/>
              <a:ea typeface="Calibri"/>
              <a:cs typeface="Calibri"/>
              <a:sym typeface="Calibri"/>
            </a:endParaRPr>
          </a:p>
          <a:p>
            <a:pPr indent="0" lvl="0" marL="0" rtl="0" algn="l">
              <a:lnSpc>
                <a:spcPct val="100000"/>
              </a:lnSpc>
              <a:spcBef>
                <a:spcPts val="900"/>
              </a:spcBef>
              <a:spcAft>
                <a:spcPts val="0"/>
              </a:spcAft>
              <a:buNone/>
            </a:pPr>
            <a:r>
              <a:rPr lang="en-US" sz="2150">
                <a:solidFill>
                  <a:schemeClr val="lt1"/>
                </a:solidFill>
                <a:latin typeface="Calibri"/>
                <a:ea typeface="Calibri"/>
                <a:cs typeface="Calibri"/>
                <a:sym typeface="Calibri"/>
              </a:rPr>
              <a:t>Se incorporarán mecanismos periódicos de evaluación y desarrollo para la totalidad de los equipos de salud.</a:t>
            </a:r>
            <a:endParaRPr sz="2150">
              <a:solidFill>
                <a:schemeClr val="lt1"/>
              </a:solidFill>
              <a:latin typeface="Calibri"/>
              <a:ea typeface="Calibri"/>
              <a:cs typeface="Calibri"/>
              <a:sym typeface="Calibri"/>
            </a:endParaRPr>
          </a:p>
          <a:p>
            <a:pPr indent="0" lvl="0" marL="0" rtl="0" algn="just">
              <a:lnSpc>
                <a:spcPct val="100000"/>
              </a:lnSpc>
              <a:spcBef>
                <a:spcPts val="900"/>
              </a:spcBef>
              <a:spcAft>
                <a:spcPts val="0"/>
              </a:spcAft>
              <a:buClr>
                <a:schemeClr val="dk1"/>
              </a:buClr>
              <a:buSzPts val="1100"/>
              <a:buFont typeface="Arial"/>
              <a:buNone/>
            </a:pPr>
            <a:r>
              <a:rPr lang="en-US" sz="2150">
                <a:solidFill>
                  <a:schemeClr val="lt1"/>
                </a:solidFill>
                <a:latin typeface="Calibri"/>
                <a:ea typeface="Calibri"/>
                <a:cs typeface="Calibri"/>
                <a:sym typeface="Calibri"/>
              </a:rPr>
              <a:t>Créase el Programa Nacional de Pasantías e Intercambio para todos los estamentos del sector, con modelos formativos nacionales e internacionales que sean similares a nuestro Sistema de Salud, destinados a perfeccionar las visiones técnicas y el desarrollo profesional.  Dicha actividad de formación deberá ser Certificada por un Centro Formador considerando asistencia y evaluación.</a:t>
            </a:r>
            <a:endParaRPr sz="2150">
              <a:solidFill>
                <a:schemeClr val="lt1"/>
              </a:solidFill>
              <a:latin typeface="Calibri"/>
              <a:ea typeface="Calibri"/>
              <a:cs typeface="Calibri"/>
              <a:sym typeface="Calibri"/>
            </a:endParaRPr>
          </a:p>
          <a:p>
            <a:pPr indent="0" lvl="0" marL="0" rtl="0" algn="just">
              <a:lnSpc>
                <a:spcPct val="100000"/>
              </a:lnSpc>
              <a:spcBef>
                <a:spcPts val="1900"/>
              </a:spcBef>
              <a:spcAft>
                <a:spcPts val="0"/>
              </a:spcAft>
              <a:buNone/>
            </a:pPr>
            <a:r>
              <a:t/>
            </a:r>
            <a:endParaRPr b="1" sz="1800">
              <a:solidFill>
                <a:schemeClr val="lt1"/>
              </a:solidFill>
              <a:latin typeface="Calibri"/>
              <a:ea typeface="Calibri"/>
              <a:cs typeface="Calibri"/>
              <a:sym typeface="Calibri"/>
            </a:endParaRPr>
          </a:p>
          <a:p>
            <a:pPr indent="0" lvl="0" marL="0" rtl="0" algn="just">
              <a:lnSpc>
                <a:spcPct val="100000"/>
              </a:lnSpc>
              <a:spcBef>
                <a:spcPts val="800"/>
              </a:spcBef>
              <a:spcAft>
                <a:spcPts val="0"/>
              </a:spcAft>
              <a:buNone/>
            </a:pPr>
            <a:r>
              <a:t/>
            </a:r>
            <a:endParaRPr b="1" sz="2200">
              <a:solidFill>
                <a:schemeClr val="lt1"/>
              </a:solidFill>
              <a:latin typeface="Calibri"/>
              <a:ea typeface="Calibri"/>
              <a:cs typeface="Calibri"/>
              <a:sym typeface="Calibri"/>
            </a:endParaRPr>
          </a:p>
          <a:p>
            <a:pPr indent="0" lvl="0" marL="457200" rtl="0" algn="just">
              <a:lnSpc>
                <a:spcPct val="115000"/>
              </a:lnSpc>
              <a:spcBef>
                <a:spcPts val="900"/>
              </a:spcBef>
              <a:spcAft>
                <a:spcPts val="0"/>
              </a:spcAft>
              <a:buNone/>
            </a:pPr>
            <a:r>
              <a:t/>
            </a:r>
            <a:endParaRPr b="1" sz="220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200">
                <a:solidFill>
                  <a:schemeClr val="lt1"/>
                </a:solidFill>
                <a:latin typeface="Calibri"/>
                <a:ea typeface="Calibri"/>
                <a:cs typeface="Calibri"/>
                <a:sym typeface="Calibri"/>
              </a:rPr>
              <a:t> </a:t>
            </a:r>
            <a:endParaRPr sz="220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rPr lang="en-US" sz="900">
                <a:solidFill>
                  <a:schemeClr val="dk1"/>
                </a:solidFill>
              </a:rPr>
              <a:t> </a:t>
            </a:r>
            <a:endParaRPr sz="900">
              <a:solidFill>
                <a:schemeClr val="dk1"/>
              </a:solidFill>
            </a:endParaRPr>
          </a:p>
          <a:p>
            <a:pPr indent="0" lvl="0" marL="0" rtl="0" algn="just">
              <a:lnSpc>
                <a:spcPct val="115000"/>
              </a:lnSpc>
              <a:spcBef>
                <a:spcPts val="8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900"/>
              </a:spcBef>
              <a:spcAft>
                <a:spcPts val="0"/>
              </a:spcAft>
              <a:buNone/>
            </a:pPr>
            <a:r>
              <a:t/>
            </a:r>
            <a:endParaRPr sz="2000">
              <a:solidFill>
                <a:schemeClr val="lt1"/>
              </a:solidFill>
              <a:latin typeface="Calibri"/>
              <a:ea typeface="Calibri"/>
              <a:cs typeface="Calibri"/>
              <a:sym typeface="Calibri"/>
            </a:endParaRPr>
          </a:p>
          <a:p>
            <a:pPr indent="0" lvl="0" marL="0" rtl="0" algn="just">
              <a:lnSpc>
                <a:spcPct val="115000"/>
              </a:lnSpc>
              <a:spcBef>
                <a:spcPts val="1100"/>
              </a:spcBef>
              <a:spcAft>
                <a:spcPts val="0"/>
              </a:spcAft>
              <a:buNone/>
            </a:pPr>
            <a:r>
              <a:t/>
            </a:r>
            <a:endParaRPr b="1" sz="2000">
              <a:solidFill>
                <a:schemeClr val="lt1"/>
              </a:solidFill>
            </a:endParaRPr>
          </a:p>
          <a:p>
            <a:pPr indent="0" lvl="0" marL="0" rtl="0" algn="just">
              <a:lnSpc>
                <a:spcPct val="115000"/>
              </a:lnSpc>
              <a:spcBef>
                <a:spcPts val="1100"/>
              </a:spcBef>
              <a:spcAft>
                <a:spcPts val="0"/>
              </a:spcAft>
              <a:buNone/>
            </a:pPr>
            <a:r>
              <a:t/>
            </a:r>
            <a:endParaRPr b="1" sz="1800">
              <a:solidFill>
                <a:schemeClr val="lt1"/>
              </a:solidFill>
            </a:endParaRPr>
          </a:p>
          <a:p>
            <a:pPr indent="0" lvl="0" marL="0" rtl="0" algn="just">
              <a:lnSpc>
                <a:spcPct val="115000"/>
              </a:lnSpc>
              <a:spcBef>
                <a:spcPts val="900"/>
              </a:spcBef>
              <a:spcAft>
                <a:spcPts val="0"/>
              </a:spcAft>
              <a:buNone/>
            </a:pPr>
            <a:r>
              <a:rPr lang="en-US" sz="1800">
                <a:solidFill>
                  <a:schemeClr val="lt1"/>
                </a:solidFill>
              </a:rPr>
              <a:t> </a:t>
            </a:r>
            <a:endParaRPr sz="1800">
              <a:solidFill>
                <a:schemeClr val="lt1"/>
              </a:solidFill>
            </a:endParaRPr>
          </a:p>
          <a:p>
            <a:pPr indent="0" lvl="0" marL="0" rtl="0" algn="just">
              <a:lnSpc>
                <a:spcPct val="115000"/>
              </a:lnSpc>
              <a:spcBef>
                <a:spcPts val="800"/>
              </a:spcBef>
              <a:spcAft>
                <a:spcPts val="0"/>
              </a:spcAft>
              <a:buNone/>
            </a:pPr>
            <a:r>
              <a:t/>
            </a:r>
            <a:endParaRPr sz="18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2000">
              <a:solidFill>
                <a:schemeClr val="lt1"/>
              </a:solidFill>
              <a:latin typeface="Calibri"/>
              <a:ea typeface="Calibri"/>
              <a:cs typeface="Calibri"/>
              <a:sym typeface="Calibri"/>
            </a:endParaRPr>
          </a:p>
          <a:p>
            <a:pPr indent="0" lvl="0" marL="0" rtl="0" algn="l">
              <a:spcBef>
                <a:spcPts val="900"/>
              </a:spcBef>
              <a:spcAft>
                <a:spcPts val="0"/>
              </a:spcAft>
              <a:buNone/>
            </a:pPr>
            <a:r>
              <a:t/>
            </a:r>
            <a:endParaRPr sz="18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349250" lvl="0" marL="457200" rtl="0" algn="just">
              <a:lnSpc>
                <a:spcPct val="115000"/>
              </a:lnSpc>
              <a:spcBef>
                <a:spcPts val="0"/>
              </a:spcBef>
              <a:spcAft>
                <a:spcPts val="0"/>
              </a:spcAft>
              <a:buClr>
                <a:schemeClr val="lt1"/>
              </a:buClr>
              <a:buSzPts val="1900"/>
              <a:buFont typeface="Calibri"/>
              <a:buAutoNum type="arabicPeriod"/>
            </a:pPr>
            <a:r>
              <a:t/>
            </a:r>
            <a:endParaRPr b="1" sz="1900">
              <a:solidFill>
                <a:schemeClr val="lt1"/>
              </a:solidFill>
              <a:latin typeface="Calibri"/>
              <a:ea typeface="Calibri"/>
              <a:cs typeface="Calibri"/>
              <a:sym typeface="Calibri"/>
            </a:endParaRPr>
          </a:p>
        </p:txBody>
      </p:sp>
      <p:sp>
        <p:nvSpPr>
          <p:cNvPr id="257" name="Google Shape;257;g3fbc5842b4f_0_8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61" name="Shape 261"/>
        <p:cNvGrpSpPr/>
        <p:nvPr/>
      </p:nvGrpSpPr>
      <p:grpSpPr>
        <a:xfrm>
          <a:off x="0" y="0"/>
          <a:ext cx="0" cy="0"/>
          <a:chOff x="0" y="0"/>
          <a:chExt cx="0" cy="0"/>
        </a:xfrm>
      </p:grpSpPr>
      <p:sp>
        <p:nvSpPr>
          <p:cNvPr id="262" name="Google Shape;262;g3fbc5842b4f_0_90"/>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63" name="Google Shape;263;g3fbc5842b4f_0_90"/>
          <p:cNvSpPr txBox="1"/>
          <p:nvPr/>
        </p:nvSpPr>
        <p:spPr>
          <a:xfrm>
            <a:off x="407250" y="177600"/>
            <a:ext cx="8538600" cy="806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2150">
                <a:solidFill>
                  <a:schemeClr val="lt1"/>
                </a:solidFill>
                <a:latin typeface="Calibri"/>
                <a:ea typeface="Calibri"/>
                <a:cs typeface="Calibri"/>
                <a:sym typeface="Calibri"/>
              </a:rPr>
              <a:t>TÍTULO IV</a:t>
            </a:r>
            <a:endParaRPr b="1"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rPr b="1" lang="en-US" sz="2150">
                <a:solidFill>
                  <a:schemeClr val="lt1"/>
                </a:solidFill>
                <a:latin typeface="Calibri"/>
                <a:ea typeface="Calibri"/>
                <a:cs typeface="Calibri"/>
                <a:sym typeface="Calibri"/>
              </a:rPr>
              <a:t>DEL SISTEMA DE CALIFICACIONES Y EVALUACIÓN DEL DESEMPEÑO</a:t>
            </a:r>
            <a:endParaRPr b="1" sz="215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t/>
            </a:r>
            <a:endParaRPr b="1"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b="1" lang="en-US" sz="2150">
                <a:solidFill>
                  <a:schemeClr val="lt1"/>
                </a:solidFill>
                <a:latin typeface="Calibri"/>
                <a:ea typeface="Calibri"/>
                <a:cs typeface="Calibri"/>
                <a:sym typeface="Calibri"/>
              </a:rPr>
              <a:t>Artículo 11° Evaluación por indicadores y competencias.</a:t>
            </a:r>
            <a:r>
              <a:rPr lang="en-US" sz="2150">
                <a:solidFill>
                  <a:schemeClr val="lt1"/>
                </a:solidFill>
                <a:latin typeface="Calibri"/>
                <a:ea typeface="Calibri"/>
                <a:cs typeface="Calibri"/>
                <a:sym typeface="Calibri"/>
              </a:rPr>
              <a:t> El desempeño del personal será evaluado anualmente con base en objetivos pactados y perfiles de competencias previamente fijados para cada cargo en los decretos con fuerza de ley orgánicos de plantas. La mera posesión de un título profesional o técnico no eximirá de la acreditación continua de competencias clínicas y de gestión.</a:t>
            </a:r>
            <a:br>
              <a:rPr lang="en-US" sz="2150">
                <a:solidFill>
                  <a:schemeClr val="lt1"/>
                </a:solidFill>
                <a:latin typeface="Calibri"/>
                <a:ea typeface="Calibri"/>
                <a:cs typeface="Calibri"/>
                <a:sym typeface="Calibri"/>
              </a:rPr>
            </a:br>
            <a:endParaRPr b="1" sz="2150">
              <a:solidFill>
                <a:schemeClr val="dk1"/>
              </a:solidFill>
              <a:latin typeface="Calibri"/>
              <a:ea typeface="Calibri"/>
              <a:cs typeface="Calibri"/>
              <a:sym typeface="Calibri"/>
            </a:endParaRPr>
          </a:p>
          <a:p>
            <a:pPr indent="0" lvl="0" marL="0" rtl="0" algn="just">
              <a:lnSpc>
                <a:spcPct val="115000"/>
              </a:lnSpc>
              <a:spcBef>
                <a:spcPts val="900"/>
              </a:spcBef>
              <a:spcAft>
                <a:spcPts val="0"/>
              </a:spcAft>
              <a:buNone/>
            </a:pPr>
            <a:r>
              <a:rPr b="1" lang="en-US" sz="2150">
                <a:solidFill>
                  <a:schemeClr val="lt1"/>
                </a:solidFill>
                <a:latin typeface="Calibri"/>
                <a:ea typeface="Calibri"/>
                <a:cs typeface="Calibri"/>
                <a:sym typeface="Calibri"/>
              </a:rPr>
              <a:t>Artículo 12° Sistema Objetivo de Calificaciones.</a:t>
            </a:r>
            <a:endParaRPr b="1"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150">
                <a:solidFill>
                  <a:schemeClr val="lt1"/>
                </a:solidFill>
                <a:latin typeface="Calibri"/>
                <a:ea typeface="Calibri"/>
                <a:cs typeface="Calibri"/>
                <a:sym typeface="Calibri"/>
              </a:rPr>
              <a:t>Establézcanse indicadores claros, objetivos e ineludiblemente verificables de cantidad, producción y calidad del trabajo conforme al reglamento que fijará dichos criterios para la evaluación del desempeño funcionario.</a:t>
            </a:r>
            <a:endParaRPr sz="2150">
              <a:solidFill>
                <a:schemeClr val="lt1"/>
              </a:solidFill>
              <a:latin typeface="Calibri"/>
              <a:ea typeface="Calibri"/>
              <a:cs typeface="Calibri"/>
              <a:sym typeface="Calibri"/>
            </a:endParaRPr>
          </a:p>
          <a:p>
            <a:pPr indent="0" lvl="0" marL="0" rtl="0" algn="l">
              <a:lnSpc>
                <a:spcPct val="115000"/>
              </a:lnSpc>
              <a:spcBef>
                <a:spcPts val="900"/>
              </a:spcBef>
              <a:spcAft>
                <a:spcPts val="0"/>
              </a:spcAft>
              <a:buNone/>
            </a:pPr>
            <a:r>
              <a:t/>
            </a:r>
            <a:endParaRPr sz="22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900">
              <a:solidFill>
                <a:schemeClr val="lt1"/>
              </a:solidFill>
              <a:latin typeface="Calibri"/>
              <a:ea typeface="Calibri"/>
              <a:cs typeface="Calibri"/>
              <a:sym typeface="Calibri"/>
            </a:endParaRPr>
          </a:p>
        </p:txBody>
      </p:sp>
      <p:sp>
        <p:nvSpPr>
          <p:cNvPr id="264" name="Google Shape;264;g3fbc5842b4f_0_9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68" name="Shape 268"/>
        <p:cNvGrpSpPr/>
        <p:nvPr/>
      </p:nvGrpSpPr>
      <p:grpSpPr>
        <a:xfrm>
          <a:off x="0" y="0"/>
          <a:ext cx="0" cy="0"/>
          <a:chOff x="0" y="0"/>
          <a:chExt cx="0" cy="0"/>
        </a:xfrm>
      </p:grpSpPr>
      <p:sp>
        <p:nvSpPr>
          <p:cNvPr id="269" name="Google Shape;269;h22566ec18fe98aea_0_143"/>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70" name="Google Shape;270;h22566ec18fe98aea_0_143"/>
          <p:cNvSpPr txBox="1"/>
          <p:nvPr/>
        </p:nvSpPr>
        <p:spPr>
          <a:xfrm>
            <a:off x="407250" y="342700"/>
            <a:ext cx="8538600" cy="85842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rPr lang="en-US" sz="2150">
                <a:solidFill>
                  <a:schemeClr val="lt1"/>
                </a:solidFill>
                <a:latin typeface="Calibri"/>
                <a:ea typeface="Calibri"/>
                <a:cs typeface="Calibri"/>
                <a:sym typeface="Calibri"/>
              </a:rPr>
              <a:t>El proceso de evaluación deberá integrar la totalidad de las etapas y procedimientos involucrados en la atención en salud. En el ámbito asistencial clínico, se incluirán como variables ponderables la cantidad de pacientes atendidos, el nivel de complejidad tratada, el volumen de prestaciones realizadas y los estándares de calidad demostrados.</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150">
                <a:solidFill>
                  <a:schemeClr val="lt1"/>
                </a:solidFill>
                <a:latin typeface="Calibri"/>
                <a:ea typeface="Calibri"/>
                <a:cs typeface="Calibri"/>
                <a:sym typeface="Calibri"/>
              </a:rPr>
              <a:t>El sistema legal de calificaciones asegurará de forma estricta el debido proceso, garantizando a los funcionarios mecanismos transparentes de resguardo, revisión técnica e instancias imparciales de apelación.</a:t>
            </a:r>
            <a:br>
              <a:rPr lang="en-US" sz="2150">
                <a:solidFill>
                  <a:schemeClr val="lt1"/>
                </a:solidFill>
                <a:latin typeface="Calibri"/>
                <a:ea typeface="Calibri"/>
                <a:cs typeface="Calibri"/>
                <a:sym typeface="Calibri"/>
              </a:rPr>
            </a:b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Desde nuestra perspectiva la capacitación debe ser 50% presencial y 50% online lo que redunda en un mejor </a:t>
            </a:r>
            <a:r>
              <a:rPr lang="en-US" sz="2150">
                <a:solidFill>
                  <a:schemeClr val="lt1"/>
                </a:solidFill>
                <a:latin typeface="Calibri"/>
                <a:ea typeface="Calibri"/>
                <a:cs typeface="Calibri"/>
                <a:sym typeface="Calibri"/>
              </a:rPr>
              <a:t>intercambio</a:t>
            </a:r>
            <a:r>
              <a:rPr lang="en-US" sz="2150">
                <a:solidFill>
                  <a:schemeClr val="lt1"/>
                </a:solidFill>
                <a:latin typeface="Calibri"/>
                <a:ea typeface="Calibri"/>
                <a:cs typeface="Calibri"/>
                <a:sym typeface="Calibri"/>
              </a:rPr>
              <a:t> de experiencias que </a:t>
            </a:r>
            <a:r>
              <a:rPr lang="en-US" sz="2150">
                <a:solidFill>
                  <a:schemeClr val="lt1"/>
                </a:solidFill>
                <a:latin typeface="Calibri"/>
                <a:ea typeface="Calibri"/>
                <a:cs typeface="Calibri"/>
                <a:sym typeface="Calibri"/>
              </a:rPr>
              <a:t>favorece</a:t>
            </a:r>
            <a:r>
              <a:rPr lang="en-US" sz="2150">
                <a:solidFill>
                  <a:schemeClr val="lt1"/>
                </a:solidFill>
                <a:latin typeface="Calibri"/>
                <a:ea typeface="Calibri"/>
                <a:cs typeface="Calibri"/>
                <a:sym typeface="Calibri"/>
              </a:rPr>
              <a:t> la </a:t>
            </a:r>
            <a:r>
              <a:rPr lang="en-US" sz="2150">
                <a:solidFill>
                  <a:schemeClr val="lt1"/>
                </a:solidFill>
                <a:latin typeface="Calibri"/>
                <a:ea typeface="Calibri"/>
                <a:cs typeface="Calibri"/>
                <a:sym typeface="Calibri"/>
              </a:rPr>
              <a:t>interacción</a:t>
            </a:r>
            <a:r>
              <a:rPr lang="en-US" sz="2150">
                <a:solidFill>
                  <a:schemeClr val="lt1"/>
                </a:solidFill>
                <a:latin typeface="Calibri"/>
                <a:ea typeface="Calibri"/>
                <a:cs typeface="Calibri"/>
                <a:sym typeface="Calibri"/>
              </a:rPr>
              <a:t>, trabajo en equipo y genera mayores sinergias de equipo y la </a:t>
            </a:r>
            <a:r>
              <a:rPr lang="en-US" sz="2150">
                <a:solidFill>
                  <a:schemeClr val="lt1"/>
                </a:solidFill>
                <a:latin typeface="Calibri"/>
                <a:ea typeface="Calibri"/>
                <a:cs typeface="Calibri"/>
                <a:sym typeface="Calibri"/>
              </a:rPr>
              <a:t>transversalidad</a:t>
            </a:r>
            <a:r>
              <a:rPr lang="en-US" sz="2150">
                <a:solidFill>
                  <a:schemeClr val="lt1"/>
                </a:solidFill>
                <a:latin typeface="Calibri"/>
                <a:ea typeface="Calibri"/>
                <a:cs typeface="Calibri"/>
                <a:sym typeface="Calibri"/>
              </a:rPr>
              <a:t> del conocimiento</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150">
                <a:solidFill>
                  <a:schemeClr val="lt1"/>
                </a:solidFill>
                <a:latin typeface="Calibri"/>
                <a:ea typeface="Calibri"/>
                <a:cs typeface="Calibri"/>
                <a:sym typeface="Calibri"/>
              </a:rPr>
              <a:t>Discutir mayor simetría entre las autoridades del establecimiento y las organizaciones sindicales elegidos democráticamente </a:t>
            </a:r>
            <a:endParaRPr sz="215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22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900">
              <a:solidFill>
                <a:schemeClr val="lt1"/>
              </a:solidFill>
              <a:latin typeface="Calibri"/>
              <a:ea typeface="Calibri"/>
              <a:cs typeface="Calibri"/>
              <a:sym typeface="Calibri"/>
            </a:endParaRPr>
          </a:p>
        </p:txBody>
      </p:sp>
      <p:sp>
        <p:nvSpPr>
          <p:cNvPr id="271" name="Google Shape;271;h22566ec18fe98aea_0_14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75" name="Shape 275"/>
        <p:cNvGrpSpPr/>
        <p:nvPr/>
      </p:nvGrpSpPr>
      <p:grpSpPr>
        <a:xfrm>
          <a:off x="0" y="0"/>
          <a:ext cx="0" cy="0"/>
          <a:chOff x="0" y="0"/>
          <a:chExt cx="0" cy="0"/>
        </a:xfrm>
      </p:grpSpPr>
      <p:sp>
        <p:nvSpPr>
          <p:cNvPr id="276" name="Google Shape;276;g3fbc5842b4f_0_97"/>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77" name="Google Shape;277;g3fbc5842b4f_0_97"/>
          <p:cNvSpPr txBox="1"/>
          <p:nvPr/>
        </p:nvSpPr>
        <p:spPr>
          <a:xfrm>
            <a:off x="407250" y="177600"/>
            <a:ext cx="8538600" cy="9834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Artículo 13° Distribución forzada de calificaciones.</a:t>
            </a:r>
            <a:endParaRPr b="1" sz="2150">
              <a:solidFill>
                <a:schemeClr val="lt1"/>
              </a:solidFill>
              <a:latin typeface="Calibri"/>
              <a:ea typeface="Calibri"/>
              <a:cs typeface="Calibri"/>
              <a:sym typeface="Calibri"/>
            </a:endParaRPr>
          </a:p>
          <a:p>
            <a:pPr indent="0" lvl="0" marL="0" rtl="0" algn="just">
              <a:lnSpc>
                <a:spcPct val="115000"/>
              </a:lnSpc>
              <a:spcBef>
                <a:spcPts val="800"/>
              </a:spcBef>
              <a:spcAft>
                <a:spcPts val="0"/>
              </a:spcAft>
              <a:buClr>
                <a:schemeClr val="dk1"/>
              </a:buClr>
              <a:buSzPts val="1100"/>
              <a:buFont typeface="Arial"/>
              <a:buNone/>
            </a:pPr>
            <a:r>
              <a:rPr lang="en-US" sz="2150">
                <a:solidFill>
                  <a:schemeClr val="lt1"/>
                </a:solidFill>
                <a:latin typeface="Calibri"/>
                <a:ea typeface="Calibri"/>
                <a:cs typeface="Calibri"/>
                <a:sym typeface="Calibri"/>
              </a:rPr>
              <a:t>La evaluación del personal y el posterior otorgamiento de bonos vinculados al desempeño responderán a una distribución forzada expresada en curvas de rendimiento. La reglamentación establecerá las proporciones máximas por lista para asegurar la diferenciación objetiva de las calificaciones.</a:t>
            </a:r>
            <a:br>
              <a:rPr lang="en-US" sz="2150">
                <a:solidFill>
                  <a:schemeClr val="lt1"/>
                </a:solidFill>
                <a:latin typeface="Calibri"/>
                <a:ea typeface="Calibri"/>
                <a:cs typeface="Calibri"/>
                <a:sym typeface="Calibri"/>
              </a:rPr>
            </a:br>
            <a:endParaRPr sz="2150">
              <a:solidFill>
                <a:schemeClr val="lt1"/>
              </a:solidFill>
              <a:latin typeface="Calibri"/>
              <a:ea typeface="Calibri"/>
              <a:cs typeface="Calibri"/>
              <a:sym typeface="Calibri"/>
            </a:endParaRPr>
          </a:p>
          <a:p>
            <a:pPr indent="0" lvl="0" marL="0" rtl="0" algn="just">
              <a:lnSpc>
                <a:spcPct val="115000"/>
              </a:lnSpc>
              <a:spcBef>
                <a:spcPts val="8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Artículo 14° De la desvinculación por desempeño insuficiente</a:t>
            </a:r>
            <a:br>
              <a:rPr b="1"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Procederá la desvinculación del servicio por la causal de "desempeño insuficiente" mediante un procedimiento transparente y reglado. Dicho procedimiento exigirá: </a:t>
            </a:r>
            <a:br>
              <a:rPr lang="en-US" sz="2150">
                <a:solidFill>
                  <a:schemeClr val="lt1"/>
                </a:solidFill>
                <a:latin typeface="Calibri"/>
                <a:ea typeface="Calibri"/>
                <a:cs typeface="Calibri"/>
                <a:sym typeface="Calibri"/>
              </a:rPr>
            </a:b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a) La acreditación objetiva del incumplimiento mediante dos evaluaciones deficientes o consecutivas.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b) La aplicación de un plan de mejora institucional no cumplido por el funcionario. </a:t>
            </a:r>
            <a:br>
              <a:rPr lang="en-US" sz="2150">
                <a:solidFill>
                  <a:schemeClr val="lt1"/>
                </a:solidFill>
                <a:latin typeface="Calibri"/>
                <a:ea typeface="Calibri"/>
                <a:cs typeface="Calibri"/>
                <a:sym typeface="Calibri"/>
              </a:rPr>
            </a:br>
            <a:r>
              <a:rPr lang="en-US" sz="2150">
                <a:solidFill>
                  <a:schemeClr val="lt1"/>
                </a:solidFill>
                <a:latin typeface="Calibri"/>
                <a:ea typeface="Calibri"/>
                <a:cs typeface="Calibri"/>
                <a:sym typeface="Calibri"/>
              </a:rPr>
              <a:t>c) El irrestricto resguardo al derecho a defensa del afectado.</a:t>
            </a:r>
            <a:endParaRPr sz="2150">
              <a:solidFill>
                <a:schemeClr val="lt1"/>
              </a:solidFill>
              <a:latin typeface="Calibri"/>
              <a:ea typeface="Calibri"/>
              <a:cs typeface="Calibri"/>
              <a:sym typeface="Calibri"/>
            </a:endParaRPr>
          </a:p>
          <a:p>
            <a:pPr indent="0" lvl="0" marL="0" rtl="0" algn="just">
              <a:lnSpc>
                <a:spcPct val="115000"/>
              </a:lnSpc>
              <a:spcBef>
                <a:spcPts val="800"/>
              </a:spcBef>
              <a:spcAft>
                <a:spcPts val="0"/>
              </a:spcAft>
              <a:buClr>
                <a:schemeClr val="dk1"/>
              </a:buClr>
              <a:buSzPts val="1100"/>
              <a:buFont typeface="Arial"/>
              <a:buNone/>
            </a:pPr>
            <a:r>
              <a:rPr lang="en-US" sz="2200">
                <a:solidFill>
                  <a:schemeClr val="lt1"/>
                </a:solidFill>
                <a:latin typeface="Calibri"/>
                <a:ea typeface="Calibri"/>
                <a:cs typeface="Calibri"/>
                <a:sym typeface="Calibri"/>
              </a:rPr>
              <a:t> </a:t>
            </a:r>
            <a:endParaRPr sz="220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2100">
              <a:solidFill>
                <a:schemeClr val="lt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900">
              <a:solidFill>
                <a:schemeClr val="lt1"/>
              </a:solidFill>
              <a:latin typeface="Calibri"/>
              <a:ea typeface="Calibri"/>
              <a:cs typeface="Calibri"/>
              <a:sym typeface="Calibri"/>
            </a:endParaRPr>
          </a:p>
        </p:txBody>
      </p:sp>
      <p:sp>
        <p:nvSpPr>
          <p:cNvPr id="278" name="Google Shape;278;g3fbc5842b4f_0_9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82" name="Shape 282"/>
        <p:cNvGrpSpPr/>
        <p:nvPr/>
      </p:nvGrpSpPr>
      <p:grpSpPr>
        <a:xfrm>
          <a:off x="0" y="0"/>
          <a:ext cx="0" cy="0"/>
          <a:chOff x="0" y="0"/>
          <a:chExt cx="0" cy="0"/>
        </a:xfrm>
      </p:grpSpPr>
      <p:sp>
        <p:nvSpPr>
          <p:cNvPr id="283" name="Google Shape;283;g3fbc5842b4f_0_103"/>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84" name="Google Shape;284;g3fbc5842b4f_0_103"/>
          <p:cNvSpPr txBox="1"/>
          <p:nvPr/>
        </p:nvSpPr>
        <p:spPr>
          <a:xfrm>
            <a:off x="73550" y="177600"/>
            <a:ext cx="8997000" cy="6454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US" sz="2150">
                <a:solidFill>
                  <a:schemeClr val="lt1"/>
                </a:solidFill>
                <a:latin typeface="Calibri"/>
                <a:ea typeface="Calibri"/>
                <a:cs typeface="Calibri"/>
                <a:sym typeface="Calibri"/>
              </a:rPr>
              <a:t>TÍTULO V</a:t>
            </a:r>
            <a:br>
              <a:rPr b="1" lang="en-US" sz="2150">
                <a:solidFill>
                  <a:schemeClr val="lt1"/>
                </a:solidFill>
                <a:latin typeface="Calibri"/>
                <a:ea typeface="Calibri"/>
                <a:cs typeface="Calibri"/>
                <a:sym typeface="Calibri"/>
              </a:rPr>
            </a:br>
            <a:r>
              <a:rPr b="1" lang="en-US" sz="2150">
                <a:solidFill>
                  <a:schemeClr val="lt1"/>
                </a:solidFill>
                <a:latin typeface="Calibri"/>
                <a:ea typeface="Calibri"/>
                <a:cs typeface="Calibri"/>
                <a:sym typeface="Calibri"/>
              </a:rPr>
              <a:t>RESPONSABILIDAD ADMINISTRATIVA</a:t>
            </a:r>
            <a:endParaRPr sz="2150">
              <a:solidFill>
                <a:schemeClr val="lt1"/>
              </a:solidFill>
              <a:latin typeface="Calibri"/>
              <a:ea typeface="Calibri"/>
              <a:cs typeface="Calibri"/>
              <a:sym typeface="Calibri"/>
            </a:endParaRPr>
          </a:p>
          <a:p>
            <a:pPr indent="0" lvl="0" marL="0" rtl="0" algn="l">
              <a:lnSpc>
                <a:spcPct val="100000"/>
              </a:lnSpc>
              <a:spcBef>
                <a:spcPts val="800"/>
              </a:spcBef>
              <a:spcAft>
                <a:spcPts val="0"/>
              </a:spcAft>
              <a:buNone/>
            </a:pPr>
            <a:r>
              <a:rPr b="1" lang="en-US" sz="2150">
                <a:solidFill>
                  <a:schemeClr val="lt1"/>
                </a:solidFill>
                <a:latin typeface="Calibri"/>
                <a:ea typeface="Calibri"/>
                <a:cs typeface="Calibri"/>
                <a:sym typeface="Calibri"/>
              </a:rPr>
              <a:t>Artículo 15° </a:t>
            </a:r>
            <a:r>
              <a:rPr lang="en-US" sz="2150">
                <a:solidFill>
                  <a:schemeClr val="lt1"/>
                </a:solidFill>
                <a:latin typeface="Calibri"/>
                <a:ea typeface="Calibri"/>
                <a:cs typeface="Calibri"/>
                <a:sym typeface="Calibri"/>
              </a:rPr>
              <a:t>Los procedimientos disciplinarios en su etapa investigativa deben ser ejecutados por un fiscal imparcial e independiente del servicio respectivo; la etapa de defensa y sancionatoria, debe ser conocida por un órgano colegiado compuesto por tres miembros, independientes e imparciales. Y el órgano de apelación debe ser colegiado, independiente del resto e imparcial. El jefe superior del servicio, sólo debe acatar lo que se decida en el procedimiento contencioso administrativo correspondiente. El catálogo de obligaciones, deberes y prohibiciones debe ser modificado para su aplicación a los trabajadores de la salud, debe ser particular, relacionado y pertinente a los servicios en salud. En todo lo demás, aplíquese lo estipulado en el DFL 29 – 2005 Título V sobre la Responsabilidad Administrativa.</a:t>
            </a:r>
            <a:endParaRPr b="1" sz="21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900">
              <a:solidFill>
                <a:schemeClr val="lt1"/>
              </a:solidFill>
              <a:latin typeface="Calibri"/>
              <a:ea typeface="Calibri"/>
              <a:cs typeface="Calibri"/>
              <a:sym typeface="Calibri"/>
            </a:endParaRPr>
          </a:p>
        </p:txBody>
      </p:sp>
      <p:sp>
        <p:nvSpPr>
          <p:cNvPr id="285" name="Google Shape;285;g3fbc5842b4f_0_103"/>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89" name="Shape 289"/>
        <p:cNvGrpSpPr/>
        <p:nvPr/>
      </p:nvGrpSpPr>
      <p:grpSpPr>
        <a:xfrm>
          <a:off x="0" y="0"/>
          <a:ext cx="0" cy="0"/>
          <a:chOff x="0" y="0"/>
          <a:chExt cx="0" cy="0"/>
        </a:xfrm>
      </p:grpSpPr>
      <p:sp>
        <p:nvSpPr>
          <p:cNvPr id="290" name="Google Shape;290;h5885c8b74fa22b09_0_12"/>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91" name="Google Shape;291;h5885c8b74fa22b09_0_12"/>
          <p:cNvSpPr txBox="1"/>
          <p:nvPr/>
        </p:nvSpPr>
        <p:spPr>
          <a:xfrm>
            <a:off x="407250" y="177600"/>
            <a:ext cx="8329500" cy="79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2150">
              <a:solidFill>
                <a:schemeClr val="lt1"/>
              </a:solidFill>
              <a:latin typeface="Calibri"/>
              <a:ea typeface="Calibri"/>
              <a:cs typeface="Calibri"/>
              <a:sym typeface="Calibri"/>
            </a:endParaRPr>
          </a:p>
          <a:p>
            <a:pPr indent="0" lvl="0" marL="0" rtl="0" algn="l">
              <a:spcBef>
                <a:spcPts val="800"/>
              </a:spcBef>
              <a:spcAft>
                <a:spcPts val="0"/>
              </a:spcAft>
              <a:buNone/>
            </a:pPr>
            <a:r>
              <a:rPr b="1" lang="en-US" sz="2150">
                <a:solidFill>
                  <a:schemeClr val="lt1"/>
                </a:solidFill>
                <a:latin typeface="Calibri"/>
                <a:ea typeface="Calibri"/>
                <a:cs typeface="Calibri"/>
                <a:sym typeface="Calibri"/>
              </a:rPr>
              <a:t>TÍTULO VI</a:t>
            </a:r>
            <a:br>
              <a:rPr b="1" lang="en-US" sz="2150">
                <a:solidFill>
                  <a:schemeClr val="lt1"/>
                </a:solidFill>
                <a:latin typeface="Calibri"/>
                <a:ea typeface="Calibri"/>
                <a:cs typeface="Calibri"/>
                <a:sym typeface="Calibri"/>
              </a:rPr>
            </a:br>
            <a:r>
              <a:rPr b="1" lang="en-US" sz="2150">
                <a:solidFill>
                  <a:schemeClr val="lt1"/>
                </a:solidFill>
                <a:latin typeface="Calibri"/>
                <a:ea typeface="Calibri"/>
                <a:cs typeface="Calibri"/>
                <a:sym typeface="Calibri"/>
              </a:rPr>
              <a:t>PRINCIPIO DE SUPLETORIEDAD</a:t>
            </a:r>
            <a:endParaRPr b="1" sz="2150">
              <a:solidFill>
                <a:schemeClr val="lt1"/>
              </a:solidFill>
              <a:latin typeface="Calibri"/>
              <a:ea typeface="Calibri"/>
              <a:cs typeface="Calibri"/>
              <a:sym typeface="Calibri"/>
            </a:endParaRPr>
          </a:p>
          <a:p>
            <a:pPr indent="0" lvl="0" marL="0" rtl="0" algn="l">
              <a:spcBef>
                <a:spcPts val="800"/>
              </a:spcBef>
              <a:spcAft>
                <a:spcPts val="0"/>
              </a:spcAft>
              <a:buClr>
                <a:schemeClr val="dk1"/>
              </a:buClr>
              <a:buSzPts val="1100"/>
              <a:buFont typeface="Arial"/>
              <a:buNone/>
            </a:pPr>
            <a:r>
              <a:t/>
            </a:r>
            <a:endParaRPr b="1" sz="2150">
              <a:solidFill>
                <a:schemeClr val="lt1"/>
              </a:solidFill>
              <a:latin typeface="Calibri"/>
              <a:ea typeface="Calibri"/>
              <a:cs typeface="Calibri"/>
              <a:sym typeface="Calibri"/>
            </a:endParaRPr>
          </a:p>
          <a:p>
            <a:pPr indent="0" lvl="0" marL="0" rtl="0" algn="l">
              <a:spcBef>
                <a:spcPts val="8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Artículo 16°</a:t>
            </a:r>
            <a:r>
              <a:rPr lang="en-US" sz="2150">
                <a:solidFill>
                  <a:schemeClr val="lt1"/>
                </a:solidFill>
                <a:latin typeface="Calibri"/>
                <a:ea typeface="Calibri"/>
                <a:cs typeface="Calibri"/>
                <a:sym typeface="Calibri"/>
              </a:rPr>
              <a:t> En todo lo no previsto de manera expresa en la presente Ley, así como para la interpretación de sus términos y alcances, se aplicarán supletoriamente las disposiciones contenidas en el </a:t>
            </a:r>
            <a:r>
              <a:rPr b="1" lang="en-US" sz="2150">
                <a:solidFill>
                  <a:schemeClr val="lt1"/>
                </a:solidFill>
                <a:latin typeface="Calibri"/>
                <a:ea typeface="Calibri"/>
                <a:cs typeface="Calibri"/>
                <a:sym typeface="Calibri"/>
              </a:rPr>
              <a:t>Estatuto Administrativo</a:t>
            </a:r>
            <a:r>
              <a:rPr lang="en-US" sz="2150">
                <a:solidFill>
                  <a:schemeClr val="lt1"/>
                </a:solidFill>
                <a:latin typeface="Calibri"/>
                <a:ea typeface="Calibri"/>
                <a:cs typeface="Calibri"/>
                <a:sym typeface="Calibri"/>
              </a:rPr>
              <a:t> y sus leyes complementarias en una primera instancia, y en una Segunda instancia el </a:t>
            </a:r>
            <a:r>
              <a:rPr b="1" lang="en-US" sz="2150">
                <a:solidFill>
                  <a:schemeClr val="lt1"/>
                </a:solidFill>
                <a:latin typeface="Calibri"/>
                <a:ea typeface="Calibri"/>
                <a:cs typeface="Calibri"/>
                <a:sym typeface="Calibri"/>
              </a:rPr>
              <a:t>Código del Trabajo</a:t>
            </a:r>
            <a:r>
              <a:rPr lang="en-US" sz="2150">
                <a:solidFill>
                  <a:schemeClr val="lt1"/>
                </a:solidFill>
                <a:latin typeface="Calibri"/>
                <a:ea typeface="Calibri"/>
                <a:cs typeface="Calibri"/>
                <a:sym typeface="Calibri"/>
              </a:rPr>
              <a:t>, siempre que no resulten incompatibles con la naturaleza, fines y principios específicos que rigen este cuerpo normativo.  Aplíquese de manera Supletoria todo lo que no contempla esta norma.</a:t>
            </a:r>
            <a:endParaRPr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lang="en-US" sz="1100">
                <a:solidFill>
                  <a:schemeClr val="dk1"/>
                </a:solidFill>
              </a:rPr>
              <a:t> </a:t>
            </a:r>
            <a:endParaRPr sz="1100">
              <a:solidFill>
                <a:schemeClr val="dk1"/>
              </a:solidFill>
            </a:endParaRPr>
          </a:p>
          <a:p>
            <a:pPr indent="0" lvl="0" marL="0" rtl="0" algn="l">
              <a:lnSpc>
                <a:spcPct val="115000"/>
              </a:lnSpc>
              <a:spcBef>
                <a:spcPts val="800"/>
              </a:spcBef>
              <a:spcAft>
                <a:spcPts val="0"/>
              </a:spcAft>
              <a:buClr>
                <a:schemeClr val="dk1"/>
              </a:buClr>
              <a:buSzPts val="1100"/>
              <a:buFont typeface="Arial"/>
              <a:buNone/>
            </a:pPr>
            <a:r>
              <a:t/>
            </a:r>
            <a:endParaRPr b="1" sz="2200">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t/>
            </a:r>
            <a:endParaRPr b="1" sz="1800">
              <a:solidFill>
                <a:schemeClr val="lt1"/>
              </a:solidFill>
              <a:latin typeface="Calibri"/>
              <a:ea typeface="Calibri"/>
              <a:cs typeface="Calibri"/>
              <a:sym typeface="Calibri"/>
            </a:endParaRPr>
          </a:p>
          <a:p>
            <a:pPr indent="0" lvl="0" marL="0" rtl="0" algn="l">
              <a:lnSpc>
                <a:spcPct val="100000"/>
              </a:lnSpc>
              <a:spcBef>
                <a:spcPts val="900"/>
              </a:spcBef>
              <a:spcAft>
                <a:spcPts val="0"/>
              </a:spcAft>
              <a:buNone/>
            </a:pPr>
            <a:r>
              <a:t/>
            </a:r>
            <a:endParaRPr b="1"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900">
              <a:solidFill>
                <a:schemeClr val="lt1"/>
              </a:solidFill>
              <a:latin typeface="Calibri"/>
              <a:ea typeface="Calibri"/>
              <a:cs typeface="Calibri"/>
              <a:sym typeface="Calibri"/>
            </a:endParaRPr>
          </a:p>
        </p:txBody>
      </p:sp>
      <p:sp>
        <p:nvSpPr>
          <p:cNvPr id="292" name="Google Shape;292;h5885c8b74fa22b09_0_12"/>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296" name="Shape 296"/>
        <p:cNvGrpSpPr/>
        <p:nvPr/>
      </p:nvGrpSpPr>
      <p:grpSpPr>
        <a:xfrm>
          <a:off x="0" y="0"/>
          <a:ext cx="0" cy="0"/>
          <a:chOff x="0" y="0"/>
          <a:chExt cx="0" cy="0"/>
        </a:xfrm>
      </p:grpSpPr>
      <p:sp>
        <p:nvSpPr>
          <p:cNvPr id="297" name="Google Shape;297;g3fbc5842b4f_0_110"/>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298" name="Google Shape;298;g3fbc5842b4f_0_110"/>
          <p:cNvSpPr txBox="1"/>
          <p:nvPr/>
        </p:nvSpPr>
        <p:spPr>
          <a:xfrm>
            <a:off x="73550" y="177600"/>
            <a:ext cx="8997000" cy="7877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2150">
                <a:solidFill>
                  <a:schemeClr val="lt1"/>
                </a:solidFill>
                <a:latin typeface="Calibri"/>
                <a:ea typeface="Calibri"/>
                <a:cs typeface="Calibri"/>
                <a:sym typeface="Calibri"/>
              </a:rPr>
              <a:t>TÍTULO VII</a:t>
            </a:r>
            <a:endParaRPr b="1"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rPr b="1" lang="en-US" sz="2150">
                <a:solidFill>
                  <a:schemeClr val="lt1"/>
                </a:solidFill>
                <a:latin typeface="Calibri"/>
                <a:ea typeface="Calibri"/>
                <a:cs typeface="Calibri"/>
                <a:sym typeface="Calibri"/>
              </a:rPr>
              <a:t>DISPOSICIONES TRANSITORIAS</a:t>
            </a:r>
            <a:endParaRPr b="1" sz="2150">
              <a:solidFill>
                <a:schemeClr val="lt1"/>
              </a:solidFill>
              <a:latin typeface="Calibri"/>
              <a:ea typeface="Calibri"/>
              <a:cs typeface="Calibri"/>
              <a:sym typeface="Calibri"/>
            </a:endParaRPr>
          </a:p>
          <a:p>
            <a:pPr indent="0" lvl="0" marL="0" rtl="0" algn="just">
              <a:lnSpc>
                <a:spcPct val="115000"/>
              </a:lnSpc>
              <a:spcBef>
                <a:spcPts val="800"/>
              </a:spcBef>
              <a:spcAft>
                <a:spcPts val="0"/>
              </a:spcAft>
              <a:buNone/>
            </a:pPr>
            <a:r>
              <a:rPr b="1" lang="en-US" sz="2150">
                <a:solidFill>
                  <a:schemeClr val="lt1"/>
                </a:solidFill>
                <a:latin typeface="Calibri"/>
                <a:ea typeface="Calibri"/>
                <a:cs typeface="Calibri"/>
                <a:sym typeface="Calibri"/>
              </a:rPr>
              <a:t>Artículo primero transitorio. Régimen de Transición y Opción Voluntaria.</a:t>
            </a:r>
            <a:endParaRPr b="1"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150">
                <a:solidFill>
                  <a:schemeClr val="lt1"/>
                </a:solidFill>
                <a:latin typeface="Calibri"/>
                <a:ea typeface="Calibri"/>
                <a:cs typeface="Calibri"/>
                <a:sym typeface="Calibri"/>
              </a:rPr>
              <a:t>El nuevo modelo estatutario regirá de forma obligatoria y directa para todo el personal que ingrese al sistema de Salud Pública a contar de la fecha de entrada en vigencia de la presente ley.</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150">
                <a:solidFill>
                  <a:schemeClr val="lt1"/>
                </a:solidFill>
                <a:latin typeface="Calibri"/>
                <a:ea typeface="Calibri"/>
                <a:cs typeface="Calibri"/>
                <a:sym typeface="Calibri"/>
              </a:rPr>
              <a:t>Se mantiene el pleno respeto de los derechos adquiridos de los funcionarios y funcionarias actualmente en servicio en las instituciones públicas de salud.</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150">
                <a:solidFill>
                  <a:schemeClr val="lt1"/>
                </a:solidFill>
                <a:latin typeface="Calibri"/>
                <a:ea typeface="Calibri"/>
                <a:cs typeface="Calibri"/>
                <a:sym typeface="Calibri"/>
              </a:rPr>
              <a:t>Establécese un período de transición de un (1) año, contado desde la promulgación del reglamento respectivo, durante el cual las y los funcionarios actuales podrán optar de manera voluntaria, individual e irrevocable por incorporarse al nuevo estatuto.</a:t>
            </a:r>
            <a:endParaRPr sz="2150">
              <a:solidFill>
                <a:schemeClr val="lt1"/>
              </a:solidFill>
              <a:latin typeface="Calibri"/>
              <a:ea typeface="Calibri"/>
              <a:cs typeface="Calibri"/>
              <a:sym typeface="Calibri"/>
            </a:endParaRPr>
          </a:p>
          <a:p>
            <a:pPr indent="0" lvl="0" marL="0" rtl="0" algn="just">
              <a:lnSpc>
                <a:spcPct val="115000"/>
              </a:lnSpc>
              <a:spcBef>
                <a:spcPts val="900"/>
              </a:spcBef>
              <a:spcAft>
                <a:spcPts val="0"/>
              </a:spcAft>
              <a:buNone/>
            </a:pPr>
            <a:r>
              <a:rPr lang="en-US" sz="2150"/>
              <a:t> </a:t>
            </a:r>
            <a:endParaRPr sz="2150"/>
          </a:p>
          <a:p>
            <a:pPr indent="0" lvl="0" marL="0" rtl="0" algn="just">
              <a:lnSpc>
                <a:spcPct val="115000"/>
              </a:lnSpc>
              <a:spcBef>
                <a:spcPts val="800"/>
              </a:spcBef>
              <a:spcAft>
                <a:spcPts val="0"/>
              </a:spcAft>
              <a:buNone/>
            </a:pPr>
            <a:r>
              <a:t/>
            </a:r>
            <a:endParaRPr b="1" sz="1700">
              <a:solidFill>
                <a:schemeClr val="lt1"/>
              </a:solidFill>
              <a:latin typeface="Calibri"/>
              <a:ea typeface="Calibri"/>
              <a:cs typeface="Calibri"/>
              <a:sym typeface="Calibri"/>
            </a:endParaRPr>
          </a:p>
          <a:p>
            <a:pPr indent="0" lvl="0" marL="0" rtl="0" algn="l">
              <a:lnSpc>
                <a:spcPct val="115000"/>
              </a:lnSpc>
              <a:spcBef>
                <a:spcPts val="800"/>
              </a:spcBef>
              <a:spcAft>
                <a:spcPts val="0"/>
              </a:spcAft>
              <a:buNone/>
            </a:pPr>
            <a:r>
              <a:t/>
            </a:r>
            <a:endParaRPr sz="15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t/>
            </a:r>
            <a:endParaRPr sz="11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900">
              <a:solidFill>
                <a:schemeClr val="lt1"/>
              </a:solidFill>
              <a:latin typeface="Calibri"/>
              <a:ea typeface="Calibri"/>
              <a:cs typeface="Calibri"/>
              <a:sym typeface="Calibri"/>
            </a:endParaRPr>
          </a:p>
        </p:txBody>
      </p:sp>
      <p:sp>
        <p:nvSpPr>
          <p:cNvPr id="299" name="Google Shape;299;g3fbc5842b4f_0_11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03" name="Shape 303"/>
        <p:cNvGrpSpPr/>
        <p:nvPr/>
      </p:nvGrpSpPr>
      <p:grpSpPr>
        <a:xfrm>
          <a:off x="0" y="0"/>
          <a:ext cx="0" cy="0"/>
          <a:chOff x="0" y="0"/>
          <a:chExt cx="0" cy="0"/>
        </a:xfrm>
      </p:grpSpPr>
      <p:sp>
        <p:nvSpPr>
          <p:cNvPr id="304" name="Google Shape;304;g3fbc5842b4f_0_18"/>
          <p:cNvSpPr txBox="1"/>
          <p:nvPr/>
        </p:nvSpPr>
        <p:spPr>
          <a:xfrm>
            <a:off x="-138300" y="-181425"/>
            <a:ext cx="8931600" cy="669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2200" u="none" cap="none" strike="noStrike">
              <a:solidFill>
                <a:schemeClr val="lt1"/>
              </a:solidFill>
              <a:latin typeface="Calibri"/>
              <a:ea typeface="Calibri"/>
              <a:cs typeface="Calibri"/>
              <a:sym typeface="Calibri"/>
            </a:endParaRPr>
          </a:p>
          <a:p>
            <a:pPr indent="0" lvl="0" marL="457200" marR="0" rtl="0" algn="l">
              <a:lnSpc>
                <a:spcPct val="100000"/>
              </a:lnSpc>
              <a:spcBef>
                <a:spcPts val="0"/>
              </a:spcBef>
              <a:spcAft>
                <a:spcPts val="0"/>
              </a:spcAft>
              <a:buClr>
                <a:schemeClr val="dk1"/>
              </a:buClr>
              <a:buSzPts val="1100"/>
              <a:buFont typeface="Arial"/>
              <a:buNone/>
            </a:pPr>
            <a:r>
              <a:rPr b="1" i="0" lang="en-US" sz="2300" u="none" cap="none" strike="noStrike">
                <a:solidFill>
                  <a:schemeClr val="lt1"/>
                </a:solidFill>
                <a:latin typeface="Calibri"/>
                <a:ea typeface="Calibri"/>
                <a:cs typeface="Calibri"/>
                <a:sym typeface="Calibri"/>
              </a:rPr>
              <a:t>Eje </a:t>
            </a:r>
            <a:r>
              <a:rPr b="1" lang="en-US" sz="2300">
                <a:solidFill>
                  <a:schemeClr val="lt1"/>
                </a:solidFill>
                <a:latin typeface="Calibri"/>
                <a:ea typeface="Calibri"/>
                <a:cs typeface="Calibri"/>
                <a:sym typeface="Calibri"/>
              </a:rPr>
              <a:t>I: Derechos Fundamentales, Probidad y Debido Proceso</a:t>
            </a:r>
            <a:endParaRPr b="1" sz="2300">
              <a:solidFill>
                <a:schemeClr val="lt1"/>
              </a:solidFill>
              <a:latin typeface="Calibri"/>
              <a:ea typeface="Calibri"/>
              <a:cs typeface="Calibri"/>
              <a:sym typeface="Calibri"/>
            </a:endParaRPr>
          </a:p>
          <a:p>
            <a:pPr indent="0" lvl="0" marL="457200" marR="0" rtl="0" algn="l">
              <a:lnSpc>
                <a:spcPct val="100000"/>
              </a:lnSpc>
              <a:spcBef>
                <a:spcPts val="0"/>
              </a:spcBef>
              <a:spcAft>
                <a:spcPts val="0"/>
              </a:spcAft>
              <a:buClr>
                <a:schemeClr val="dk1"/>
              </a:buClr>
              <a:buSzPts val="1100"/>
              <a:buFont typeface="Arial"/>
              <a:buNone/>
            </a:pPr>
            <a:r>
              <a:t/>
            </a:r>
            <a:endParaRPr b="1" sz="2150">
              <a:solidFill>
                <a:schemeClr val="lt1"/>
              </a:solidFill>
              <a:latin typeface="Calibri"/>
              <a:ea typeface="Calibri"/>
              <a:cs typeface="Calibri"/>
              <a:sym typeface="Calibri"/>
            </a:endParaRPr>
          </a:p>
          <a:p>
            <a:pPr indent="0" lvl="0" marL="457200" rtl="0" algn="l">
              <a:lnSpc>
                <a:spcPct val="115000"/>
              </a:lnSpc>
              <a:spcBef>
                <a:spcPts val="1200"/>
              </a:spcBef>
              <a:spcAft>
                <a:spcPts val="0"/>
              </a:spcAft>
              <a:buNone/>
            </a:pPr>
            <a:r>
              <a:rPr b="1" lang="en-US" sz="2150">
                <a:solidFill>
                  <a:schemeClr val="lt1"/>
                </a:solidFill>
                <a:latin typeface="Calibri"/>
                <a:ea typeface="Calibri"/>
                <a:cs typeface="Calibri"/>
                <a:sym typeface="Calibri"/>
              </a:rPr>
              <a:t>Diferenciación sanitaria y especificidad:</a:t>
            </a:r>
            <a:r>
              <a:rPr lang="en-US" sz="2150">
                <a:solidFill>
                  <a:schemeClr val="lt1"/>
                </a:solidFill>
                <a:latin typeface="Calibri"/>
                <a:ea typeface="Calibri"/>
                <a:cs typeface="Calibri"/>
                <a:sym typeface="Calibri"/>
              </a:rPr>
              <a:t> Marco jurídico exclusivo que reconozca la naturaleza crítica del trabajo en salud e impida recortes presupuestarios a costa de las evaluaciones de desempeño.</a:t>
            </a:r>
            <a:endParaRPr sz="2150">
              <a:solidFill>
                <a:schemeClr val="lt1"/>
              </a:solidFill>
              <a:latin typeface="Calibri"/>
              <a:ea typeface="Calibri"/>
              <a:cs typeface="Calibri"/>
              <a:sym typeface="Calibri"/>
            </a:endParaRPr>
          </a:p>
          <a:p>
            <a:pPr indent="0" lvl="0" marL="457200" rtl="0" algn="l">
              <a:lnSpc>
                <a:spcPct val="115000"/>
              </a:lnSpc>
              <a:spcBef>
                <a:spcPts val="1200"/>
              </a:spcBef>
              <a:spcAft>
                <a:spcPts val="0"/>
              </a:spcAft>
              <a:buNone/>
            </a:pPr>
            <a:r>
              <a:rPr b="1" lang="en-US" sz="2150">
                <a:solidFill>
                  <a:schemeClr val="lt1"/>
                </a:solidFill>
                <a:latin typeface="Calibri"/>
                <a:ea typeface="Calibri"/>
                <a:cs typeface="Calibri"/>
                <a:sym typeface="Calibri"/>
              </a:rPr>
              <a:t>Tutela de Derechos y Ley Karin:</a:t>
            </a:r>
            <a:r>
              <a:rPr lang="en-US" sz="2150">
                <a:solidFill>
                  <a:schemeClr val="lt1"/>
                </a:solidFill>
                <a:latin typeface="Calibri"/>
                <a:ea typeface="Calibri"/>
                <a:cs typeface="Calibri"/>
                <a:sym typeface="Calibri"/>
              </a:rPr>
              <a:t> Protección irrestricta de los derechos fundamentales de los trabajadores, prohibiendo tratos vejatorios y garantizando entornos laborales seguros y respetuosos.</a:t>
            </a:r>
            <a:endParaRPr sz="2150">
              <a:solidFill>
                <a:schemeClr val="lt1"/>
              </a:solidFill>
              <a:latin typeface="Calibri"/>
              <a:ea typeface="Calibri"/>
              <a:cs typeface="Calibri"/>
              <a:sym typeface="Calibri"/>
            </a:endParaRPr>
          </a:p>
          <a:p>
            <a:pPr indent="0" lvl="0" marL="457200" rtl="0" algn="l">
              <a:lnSpc>
                <a:spcPct val="115000"/>
              </a:lnSpc>
              <a:spcBef>
                <a:spcPts val="1200"/>
              </a:spcBef>
              <a:spcAft>
                <a:spcPts val="0"/>
              </a:spcAft>
              <a:buNone/>
            </a:pPr>
            <a:r>
              <a:rPr b="1" lang="en-US" sz="2150">
                <a:solidFill>
                  <a:schemeClr val="lt1"/>
                </a:solidFill>
                <a:latin typeface="Calibri"/>
                <a:ea typeface="Calibri"/>
                <a:cs typeface="Calibri"/>
                <a:sym typeface="Calibri"/>
              </a:rPr>
              <a:t>Perfiles de cargo y fin a la subcontratación:</a:t>
            </a:r>
            <a:r>
              <a:rPr lang="en-US" sz="2150">
                <a:solidFill>
                  <a:schemeClr val="lt1"/>
                </a:solidFill>
                <a:latin typeface="Calibri"/>
                <a:ea typeface="Calibri"/>
                <a:cs typeface="Calibri"/>
                <a:sym typeface="Calibri"/>
              </a:rPr>
              <a:t> Erradicación total de los honorarios a suma alzada y de la compra de servicios (sociedades), exigiendo descripciones claras de cargo para evitar arbitrariedades.</a:t>
            </a:r>
            <a:endParaRPr sz="2150">
              <a:solidFill>
                <a:schemeClr val="lt1"/>
              </a:solidFill>
              <a:latin typeface="Calibri"/>
              <a:ea typeface="Calibri"/>
              <a:cs typeface="Calibri"/>
              <a:sym typeface="Calibri"/>
            </a:endParaRPr>
          </a:p>
          <a:p>
            <a:pPr indent="0" lvl="0" marL="457200" rtl="0" algn="l">
              <a:lnSpc>
                <a:spcPct val="115000"/>
              </a:lnSpc>
              <a:spcBef>
                <a:spcPts val="1200"/>
              </a:spcBef>
              <a:spcAft>
                <a:spcPts val="0"/>
              </a:spcAft>
              <a:buNone/>
            </a:pPr>
            <a:r>
              <a:rPr b="1" lang="en-US" sz="2150">
                <a:solidFill>
                  <a:schemeClr val="lt1"/>
                </a:solidFill>
                <a:latin typeface="Calibri"/>
                <a:ea typeface="Calibri"/>
                <a:cs typeface="Calibri"/>
                <a:sym typeface="Calibri"/>
              </a:rPr>
              <a:t>Debido proceso y fiscalización imparcial:</a:t>
            </a:r>
            <a:r>
              <a:rPr lang="en-US" sz="2150">
                <a:solidFill>
                  <a:schemeClr val="lt1"/>
                </a:solidFill>
                <a:latin typeface="Calibri"/>
                <a:ea typeface="Calibri"/>
                <a:cs typeface="Calibri"/>
                <a:sym typeface="Calibri"/>
              </a:rPr>
              <a:t> Sumarios disciplinarios con investigadores independientes, catálogo objetivo de faltas, instancias de apelación colegiadas y un sistema de calificaciones imparcial </a:t>
            </a:r>
            <a:endParaRPr sz="2150">
              <a:solidFill>
                <a:schemeClr val="lt1"/>
              </a:solidFill>
              <a:latin typeface="Calibri"/>
              <a:ea typeface="Calibri"/>
              <a:cs typeface="Calibri"/>
              <a:sym typeface="Calibri"/>
            </a:endParaRPr>
          </a:p>
          <a:p>
            <a:pPr indent="0" lvl="0" marL="0" rtl="0" algn="l">
              <a:lnSpc>
                <a:spcPct val="115000"/>
              </a:lnSpc>
              <a:spcBef>
                <a:spcPts val="1200"/>
              </a:spcBef>
              <a:spcAft>
                <a:spcPts val="800"/>
              </a:spcAft>
              <a:buClr>
                <a:schemeClr val="dk1"/>
              </a:buClr>
              <a:buSzPts val="1100"/>
              <a:buFont typeface="Arial"/>
              <a:buNone/>
            </a:pPr>
            <a:r>
              <a:t/>
            </a:r>
            <a:endParaRPr i="0" sz="2100" u="none" cap="none" strike="noStrike">
              <a:solidFill>
                <a:schemeClr val="dk1"/>
              </a:solidFill>
              <a:latin typeface="Calibri"/>
              <a:ea typeface="Calibri"/>
              <a:cs typeface="Calibri"/>
              <a:sym typeface="Calibri"/>
            </a:endParaRPr>
          </a:p>
        </p:txBody>
      </p:sp>
      <p:sp>
        <p:nvSpPr>
          <p:cNvPr id="305" name="Google Shape;305;g3fbc5842b4f_0_18"/>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09" name="Shape 309"/>
        <p:cNvGrpSpPr/>
        <p:nvPr/>
      </p:nvGrpSpPr>
      <p:grpSpPr>
        <a:xfrm>
          <a:off x="0" y="0"/>
          <a:ext cx="0" cy="0"/>
          <a:chOff x="0" y="0"/>
          <a:chExt cx="0" cy="0"/>
        </a:xfrm>
      </p:grpSpPr>
      <p:sp>
        <p:nvSpPr>
          <p:cNvPr id="310" name="Google Shape;310;g3f9981418b0_0_0"/>
          <p:cNvSpPr txBox="1"/>
          <p:nvPr/>
        </p:nvSpPr>
        <p:spPr>
          <a:xfrm>
            <a:off x="407250" y="-249900"/>
            <a:ext cx="8329500" cy="596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500"/>
              <a:buFont typeface="Arial"/>
              <a:buNone/>
            </a:pPr>
            <a:r>
              <a:t/>
            </a:r>
            <a:endParaRPr b="1" i="0" sz="35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Calibri"/>
              <a:ea typeface="Calibri"/>
              <a:cs typeface="Calibri"/>
              <a:sym typeface="Calibri"/>
            </a:endParaRPr>
          </a:p>
        </p:txBody>
      </p:sp>
      <p:sp>
        <p:nvSpPr>
          <p:cNvPr id="311" name="Google Shape;311;g3f9981418b0_0_0"/>
          <p:cNvSpPr txBox="1"/>
          <p:nvPr/>
        </p:nvSpPr>
        <p:spPr>
          <a:xfrm>
            <a:off x="317550" y="177600"/>
            <a:ext cx="8554800" cy="527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t/>
            </a:r>
            <a:endParaRPr b="1" sz="23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1" lang="en-US" sz="2300">
                <a:solidFill>
                  <a:schemeClr val="lt1"/>
                </a:solidFill>
                <a:latin typeface="Calibri"/>
                <a:ea typeface="Calibri"/>
                <a:cs typeface="Calibri"/>
                <a:sym typeface="Calibri"/>
              </a:rPr>
              <a:t>Eje II: Certeza Jurídica, Estabilidad y Movilidad</a:t>
            </a:r>
            <a:endParaRPr b="1" sz="23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2400">
                <a:solidFill>
                  <a:schemeClr val="lt1"/>
                </a:solidFill>
                <a:latin typeface="Calibri"/>
                <a:ea typeface="Calibri"/>
                <a:cs typeface="Calibri"/>
                <a:sym typeface="Calibri"/>
              </a:rPr>
              <a:t> </a:t>
            </a:r>
            <a:endParaRPr b="1" sz="2400">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Estatuto unificado: </a:t>
            </a:r>
            <a:r>
              <a:rPr lang="en-US" sz="2150">
                <a:solidFill>
                  <a:schemeClr val="lt1"/>
                </a:solidFill>
                <a:latin typeface="Calibri"/>
                <a:ea typeface="Calibri"/>
                <a:cs typeface="Calibri"/>
                <a:sym typeface="Calibri"/>
              </a:rPr>
              <a:t>Transición hacia una ley centralizada para la Salud Pública, terminando con la dispersión de regímenes y resguardando los derechos adquiridos.</a:t>
            </a:r>
            <a:br>
              <a:rPr lang="en-US" sz="2150">
                <a:solidFill>
                  <a:schemeClr val="lt1"/>
                </a:solidFill>
                <a:latin typeface="Calibri"/>
                <a:ea typeface="Calibri"/>
                <a:cs typeface="Calibri"/>
                <a:sym typeface="Calibri"/>
              </a:rPr>
            </a:br>
            <a:br>
              <a:rPr lang="en-US" sz="2150">
                <a:solidFill>
                  <a:schemeClr val="lt1"/>
                </a:solidFill>
                <a:latin typeface="Calibri"/>
                <a:ea typeface="Calibri"/>
                <a:cs typeface="Calibri"/>
                <a:sym typeface="Calibri"/>
              </a:rPr>
            </a:br>
            <a:r>
              <a:rPr b="1" lang="en-US" sz="2150">
                <a:solidFill>
                  <a:schemeClr val="lt1"/>
                </a:solidFill>
                <a:latin typeface="Calibri"/>
                <a:ea typeface="Calibri"/>
                <a:cs typeface="Calibri"/>
                <a:sym typeface="Calibri"/>
              </a:rPr>
              <a:t>Estructura 80/20: </a:t>
            </a:r>
            <a:r>
              <a:rPr lang="en-US" sz="2150">
                <a:solidFill>
                  <a:schemeClr val="lt1"/>
                </a:solidFill>
                <a:latin typeface="Calibri"/>
                <a:ea typeface="Calibri"/>
                <a:cs typeface="Calibri"/>
                <a:sym typeface="Calibri"/>
              </a:rPr>
              <a:t>Recuperación progresiva del 80% de dotación en planta para consolidar una verdadera carrera funcionaria.</a:t>
            </a:r>
            <a:br>
              <a:rPr lang="en-US" sz="2150">
                <a:solidFill>
                  <a:schemeClr val="lt1"/>
                </a:solidFill>
                <a:latin typeface="Calibri"/>
                <a:ea typeface="Calibri"/>
                <a:cs typeface="Calibri"/>
                <a:sym typeface="Calibri"/>
              </a:rPr>
            </a:br>
            <a:br>
              <a:rPr lang="en-US" sz="2150">
                <a:solidFill>
                  <a:schemeClr val="lt1"/>
                </a:solidFill>
                <a:latin typeface="Calibri"/>
                <a:ea typeface="Calibri"/>
                <a:cs typeface="Calibri"/>
                <a:sym typeface="Calibri"/>
              </a:rPr>
            </a:br>
            <a:r>
              <a:rPr b="1" lang="en-US" sz="2150">
                <a:solidFill>
                  <a:schemeClr val="lt1"/>
                </a:solidFill>
                <a:latin typeface="Calibri"/>
                <a:ea typeface="Calibri"/>
                <a:cs typeface="Calibri"/>
                <a:sym typeface="Calibri"/>
              </a:rPr>
              <a:t>Desarrollo y transparencia: </a:t>
            </a:r>
            <a:r>
              <a:rPr lang="en-US" sz="2150">
                <a:solidFill>
                  <a:schemeClr val="lt1"/>
                </a:solidFill>
                <a:latin typeface="Calibri"/>
                <a:ea typeface="Calibri"/>
                <a:cs typeface="Calibri"/>
                <a:sym typeface="Calibri"/>
              </a:rPr>
              <a:t>Movilidad anual basada en competencias, experiencia y clarificación de roles (planta y contrata).</a:t>
            </a:r>
            <a:endParaRPr sz="2150">
              <a:solidFill>
                <a:schemeClr val="lt1"/>
              </a:solidFill>
              <a:latin typeface="Calibri"/>
              <a:ea typeface="Calibri"/>
              <a:cs typeface="Calibri"/>
              <a:sym typeface="Calibri"/>
            </a:endParaRPr>
          </a:p>
          <a:p>
            <a:pPr indent="0" lvl="0" marL="0" marR="0" rtl="0" algn="l">
              <a:lnSpc>
                <a:spcPct val="100000"/>
              </a:lnSpc>
              <a:spcBef>
                <a:spcPts val="800"/>
              </a:spcBef>
              <a:spcAft>
                <a:spcPts val="0"/>
              </a:spcAft>
              <a:buClr>
                <a:srgbClr val="000000"/>
              </a:buClr>
              <a:buSzPts val="2400"/>
              <a:buFont typeface="Arial"/>
              <a:buNone/>
            </a:pPr>
            <a:r>
              <a:t/>
            </a:r>
            <a:endParaRPr b="1" sz="2150">
              <a:solidFill>
                <a:schemeClr val="lt1"/>
              </a:solidFill>
              <a:latin typeface="Calibri"/>
              <a:ea typeface="Calibri"/>
              <a:cs typeface="Calibri"/>
              <a:sym typeface="Calibri"/>
            </a:endParaRPr>
          </a:p>
        </p:txBody>
      </p:sp>
      <p:sp>
        <p:nvSpPr>
          <p:cNvPr id="312" name="Google Shape;312;g3f9981418b0_0_0"/>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16" name="Shape 316"/>
        <p:cNvGrpSpPr/>
        <p:nvPr/>
      </p:nvGrpSpPr>
      <p:grpSpPr>
        <a:xfrm>
          <a:off x="0" y="0"/>
          <a:ext cx="0" cy="0"/>
          <a:chOff x="0" y="0"/>
          <a:chExt cx="0" cy="0"/>
        </a:xfrm>
      </p:grpSpPr>
      <p:sp>
        <p:nvSpPr>
          <p:cNvPr id="317" name="Google Shape;317;g3dab5968117_0_14"/>
          <p:cNvSpPr txBox="1"/>
          <p:nvPr/>
        </p:nvSpPr>
        <p:spPr>
          <a:xfrm>
            <a:off x="178950" y="-1008525"/>
            <a:ext cx="8786100" cy="6956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500" u="none" cap="none" strike="noStrike">
              <a:solidFill>
                <a:schemeClr val="lt1"/>
              </a:solidFill>
              <a:latin typeface="Calibri"/>
              <a:ea typeface="Calibri"/>
              <a:cs typeface="Calibri"/>
              <a:sym typeface="Calibri"/>
            </a:endParaRPr>
          </a:p>
          <a:p>
            <a:pPr indent="457200" lvl="0" marL="457200" marR="0" rtl="0" algn="l">
              <a:lnSpc>
                <a:spcPct val="100000"/>
              </a:lnSpc>
              <a:spcBef>
                <a:spcPts val="0"/>
              </a:spcBef>
              <a:spcAft>
                <a:spcPts val="0"/>
              </a:spcAft>
              <a:buClr>
                <a:schemeClr val="dk1"/>
              </a:buClr>
              <a:buSzPts val="1100"/>
              <a:buFont typeface="Arial"/>
              <a:buNone/>
            </a:pPr>
            <a:r>
              <a:t/>
            </a:r>
            <a:endParaRPr b="1" sz="23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1" sz="23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0" lang="en-US" sz="2300" u="none" cap="none" strike="noStrike">
                <a:solidFill>
                  <a:schemeClr val="lt1"/>
                </a:solidFill>
                <a:latin typeface="Calibri"/>
                <a:ea typeface="Calibri"/>
                <a:cs typeface="Calibri"/>
                <a:sym typeface="Calibri"/>
              </a:rPr>
              <a:t>Eje III: Transparencia Salarial y Evaluación Objetiva</a:t>
            </a:r>
            <a:endParaRPr b="1" i="0" sz="2300" u="none" cap="none" strike="noStrike">
              <a:solidFill>
                <a:schemeClr val="lt1"/>
              </a:solidFill>
              <a:latin typeface="Calibri"/>
              <a:ea typeface="Calibri"/>
              <a:cs typeface="Calibri"/>
              <a:sym typeface="Calibri"/>
            </a:endParaRPr>
          </a:p>
          <a:p>
            <a:pPr indent="0" lvl="0" marL="0" rtl="0" algn="l">
              <a:lnSpc>
                <a:spcPct val="115000"/>
              </a:lnSpc>
              <a:spcBef>
                <a:spcPts val="0"/>
              </a:spcBef>
              <a:spcAft>
                <a:spcPts val="800"/>
              </a:spcAft>
              <a:buClr>
                <a:schemeClr val="dk1"/>
              </a:buClr>
              <a:buSzPts val="1100"/>
              <a:buFont typeface="Arial"/>
              <a:buNone/>
            </a:pPr>
            <a:br>
              <a:rPr b="1" lang="en-US" sz="2300">
                <a:solidFill>
                  <a:schemeClr val="lt1"/>
                </a:solidFill>
                <a:latin typeface="Calibri"/>
                <a:ea typeface="Calibri"/>
                <a:cs typeface="Calibri"/>
                <a:sym typeface="Calibri"/>
              </a:rPr>
            </a:br>
            <a:r>
              <a:rPr b="1" i="0" lang="en-US" sz="2300" u="none" cap="none" strike="noStrike">
                <a:solidFill>
                  <a:schemeClr val="lt1"/>
                </a:solidFill>
                <a:latin typeface="Calibri"/>
                <a:ea typeface="Calibri"/>
                <a:cs typeface="Calibri"/>
                <a:sym typeface="Calibri"/>
              </a:rPr>
              <a:t>Vinculación Grado-Remuneración: </a:t>
            </a:r>
            <a:r>
              <a:rPr i="0" lang="en-US" sz="2300" u="none" cap="none" strike="noStrike">
                <a:solidFill>
                  <a:schemeClr val="lt1"/>
                </a:solidFill>
                <a:latin typeface="Calibri"/>
                <a:ea typeface="Calibri"/>
                <a:cs typeface="Calibri"/>
                <a:sym typeface="Calibri"/>
              </a:rPr>
              <a:t>Esquema económico donde cada grado refleje un valor real y efectivo, con liquidaciones de sueldo simplificadas</a:t>
            </a:r>
            <a:br>
              <a:rPr lang="en-US" sz="2300">
                <a:solidFill>
                  <a:schemeClr val="lt1"/>
                </a:solidFill>
                <a:latin typeface="Calibri"/>
                <a:ea typeface="Calibri"/>
                <a:cs typeface="Calibri"/>
                <a:sym typeface="Calibri"/>
              </a:rPr>
            </a:br>
            <a:br>
              <a:rPr i="0" lang="en-US" sz="2300" u="none" cap="none" strike="noStrike">
                <a:solidFill>
                  <a:schemeClr val="lt1"/>
                </a:solidFill>
                <a:latin typeface="Calibri"/>
                <a:ea typeface="Calibri"/>
                <a:cs typeface="Calibri"/>
                <a:sym typeface="Calibri"/>
              </a:rPr>
            </a:br>
            <a:r>
              <a:rPr b="1" i="0" lang="en-US" sz="2300" u="none" cap="none" strike="noStrike">
                <a:solidFill>
                  <a:schemeClr val="lt1"/>
                </a:solidFill>
                <a:latin typeface="Calibri"/>
                <a:ea typeface="Calibri"/>
                <a:cs typeface="Calibri"/>
                <a:sym typeface="Calibri"/>
              </a:rPr>
              <a:t>Incentivos y PMG: </a:t>
            </a:r>
            <a:r>
              <a:rPr i="0" lang="en-US" sz="2300" u="none" cap="none" strike="noStrike">
                <a:solidFill>
                  <a:schemeClr val="lt1"/>
                </a:solidFill>
                <a:latin typeface="Calibri"/>
                <a:ea typeface="Calibri"/>
                <a:cs typeface="Calibri"/>
                <a:sym typeface="Calibri"/>
              </a:rPr>
              <a:t>Reformulación del sistema de incentivos hacia criterios trimestrales, considerando producción, eficacia y calidad</a:t>
            </a:r>
            <a:br>
              <a:rPr lang="en-US" sz="2300">
                <a:solidFill>
                  <a:schemeClr val="lt1"/>
                </a:solidFill>
                <a:latin typeface="Calibri"/>
                <a:ea typeface="Calibri"/>
                <a:cs typeface="Calibri"/>
                <a:sym typeface="Calibri"/>
              </a:rPr>
            </a:br>
            <a:br>
              <a:rPr i="0" lang="en-US" sz="2300" u="none" cap="none" strike="noStrike">
                <a:solidFill>
                  <a:schemeClr val="lt1"/>
                </a:solidFill>
                <a:latin typeface="Calibri"/>
                <a:ea typeface="Calibri"/>
                <a:cs typeface="Calibri"/>
                <a:sym typeface="Calibri"/>
              </a:rPr>
            </a:br>
            <a:r>
              <a:rPr b="1" i="0" lang="en-US" sz="2300" u="none" cap="none" strike="noStrike">
                <a:solidFill>
                  <a:schemeClr val="lt1"/>
                </a:solidFill>
                <a:latin typeface="Calibri"/>
                <a:ea typeface="Calibri"/>
                <a:cs typeface="Calibri"/>
                <a:sym typeface="Calibri"/>
              </a:rPr>
              <a:t>Evaluación </a:t>
            </a:r>
            <a:r>
              <a:rPr b="1" lang="en-US" sz="2300">
                <a:solidFill>
                  <a:schemeClr val="lt1"/>
                </a:solidFill>
                <a:latin typeface="Calibri"/>
                <a:ea typeface="Calibri"/>
                <a:cs typeface="Calibri"/>
                <a:sym typeface="Calibri"/>
              </a:rPr>
              <a:t>i</a:t>
            </a:r>
            <a:r>
              <a:rPr b="1" i="0" lang="en-US" sz="2300" u="none" cap="none" strike="noStrike">
                <a:solidFill>
                  <a:schemeClr val="lt1"/>
                </a:solidFill>
                <a:latin typeface="Calibri"/>
                <a:ea typeface="Calibri"/>
                <a:cs typeface="Calibri"/>
                <a:sym typeface="Calibri"/>
              </a:rPr>
              <a:t>ntegral: </a:t>
            </a:r>
            <a:r>
              <a:rPr i="0" lang="en-US" sz="2300" u="none" cap="none" strike="noStrike">
                <a:solidFill>
                  <a:schemeClr val="lt1"/>
                </a:solidFill>
                <a:latin typeface="Calibri"/>
                <a:ea typeface="Calibri"/>
                <a:cs typeface="Calibri"/>
                <a:sym typeface="Calibri"/>
              </a:rPr>
              <a:t>Sistema de calificaciones con indicadores verificables que midan el proceso completo de atención y la complejidad clínica</a:t>
            </a:r>
            <a:br>
              <a:rPr lang="en-US" sz="2300">
                <a:solidFill>
                  <a:schemeClr val="lt1"/>
                </a:solidFill>
                <a:latin typeface="Calibri"/>
                <a:ea typeface="Calibri"/>
                <a:cs typeface="Calibri"/>
                <a:sym typeface="Calibri"/>
              </a:rPr>
            </a:br>
            <a:br>
              <a:rPr lang="en-US" sz="2300">
                <a:solidFill>
                  <a:schemeClr val="lt1"/>
                </a:solidFill>
                <a:latin typeface="Calibri"/>
                <a:ea typeface="Calibri"/>
                <a:cs typeface="Calibri"/>
                <a:sym typeface="Calibri"/>
              </a:rPr>
            </a:br>
            <a:r>
              <a:rPr b="1" i="0" lang="en-US" sz="2300" u="none" cap="none" strike="noStrike">
                <a:solidFill>
                  <a:schemeClr val="lt1"/>
                </a:solidFill>
                <a:latin typeface="Calibri"/>
                <a:ea typeface="Calibri"/>
                <a:cs typeface="Calibri"/>
                <a:sym typeface="Calibri"/>
              </a:rPr>
              <a:t>Garantías </a:t>
            </a:r>
            <a:r>
              <a:rPr b="1" lang="en-US" sz="2300">
                <a:solidFill>
                  <a:schemeClr val="lt1"/>
                </a:solidFill>
                <a:latin typeface="Calibri"/>
                <a:ea typeface="Calibri"/>
                <a:cs typeface="Calibri"/>
                <a:sym typeface="Calibri"/>
              </a:rPr>
              <a:t>l</a:t>
            </a:r>
            <a:r>
              <a:rPr b="1" i="0" lang="en-US" sz="2300" u="none" cap="none" strike="noStrike">
                <a:solidFill>
                  <a:schemeClr val="lt1"/>
                </a:solidFill>
                <a:latin typeface="Calibri"/>
                <a:ea typeface="Calibri"/>
                <a:cs typeface="Calibri"/>
                <a:sym typeface="Calibri"/>
              </a:rPr>
              <a:t>aborales: </a:t>
            </a:r>
            <a:r>
              <a:rPr i="0" lang="en-US" sz="2300" u="none" cap="none" strike="noStrike">
                <a:solidFill>
                  <a:schemeClr val="lt1"/>
                </a:solidFill>
                <a:latin typeface="Calibri"/>
                <a:ea typeface="Calibri"/>
                <a:cs typeface="Calibri"/>
                <a:sym typeface="Calibri"/>
              </a:rPr>
              <a:t>Incorporación de mecanismos formales de resguardo, revisión y apelación para los funcionarios.</a:t>
            </a:r>
            <a:endParaRPr i="0" sz="3500" u="none" cap="none" strike="noStrike">
              <a:solidFill>
                <a:schemeClr val="dk1"/>
              </a:solidFill>
              <a:latin typeface="Calibri"/>
              <a:ea typeface="Calibri"/>
              <a:cs typeface="Calibri"/>
              <a:sym typeface="Calibri"/>
            </a:endParaRPr>
          </a:p>
        </p:txBody>
      </p:sp>
      <p:sp>
        <p:nvSpPr>
          <p:cNvPr id="318" name="Google Shape;318;g3dab5968117_0_14"/>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22" name="Shape 322"/>
        <p:cNvGrpSpPr/>
        <p:nvPr/>
      </p:nvGrpSpPr>
      <p:grpSpPr>
        <a:xfrm>
          <a:off x="0" y="0"/>
          <a:ext cx="0" cy="0"/>
          <a:chOff x="0" y="0"/>
          <a:chExt cx="0" cy="0"/>
        </a:xfrm>
      </p:grpSpPr>
      <p:sp>
        <p:nvSpPr>
          <p:cNvPr id="323" name="Google Shape;323;g3e3099a57ad_0_15"/>
          <p:cNvSpPr txBox="1"/>
          <p:nvPr/>
        </p:nvSpPr>
        <p:spPr>
          <a:xfrm>
            <a:off x="284925" y="-181425"/>
            <a:ext cx="8667000" cy="669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0" lang="en-US" sz="2300" u="none" cap="none" strike="noStrike">
                <a:solidFill>
                  <a:schemeClr val="lt1"/>
                </a:solidFill>
                <a:latin typeface="Calibri"/>
                <a:ea typeface="Calibri"/>
                <a:cs typeface="Calibri"/>
                <a:sym typeface="Calibri"/>
              </a:rPr>
              <a:t>Eje </a:t>
            </a:r>
            <a:r>
              <a:rPr b="1" lang="en-US" sz="2300">
                <a:solidFill>
                  <a:schemeClr val="lt1"/>
                </a:solidFill>
                <a:latin typeface="Calibri"/>
                <a:ea typeface="Calibri"/>
                <a:cs typeface="Calibri"/>
                <a:sym typeface="Calibri"/>
              </a:rPr>
              <a:t>V</a:t>
            </a:r>
            <a:r>
              <a:rPr b="1" i="0" lang="en-US" sz="2300" u="none" cap="none" strike="noStrike">
                <a:solidFill>
                  <a:schemeClr val="lt1"/>
                </a:solidFill>
                <a:latin typeface="Calibri"/>
                <a:ea typeface="Calibri"/>
                <a:cs typeface="Calibri"/>
                <a:sym typeface="Calibri"/>
              </a:rPr>
              <a:t>I: Formación Continua y Desarrollo Humano</a:t>
            </a:r>
            <a:endParaRPr b="1" i="0" sz="2300" u="none" cap="none" strike="noStrike">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i="0" lang="en-US" sz="2400" u="none" cap="none" strike="noStrike">
                <a:solidFill>
                  <a:schemeClr val="lt1"/>
                </a:solidFill>
                <a:latin typeface="Calibri"/>
                <a:ea typeface="Calibri"/>
                <a:cs typeface="Calibri"/>
                <a:sym typeface="Calibri"/>
              </a:rPr>
              <a:t> </a:t>
            </a:r>
            <a:endParaRPr b="1" i="0" sz="240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br>
              <a:rPr b="1" lang="en-US" sz="2200">
                <a:solidFill>
                  <a:schemeClr val="lt1"/>
                </a:solidFill>
                <a:latin typeface="Calibri"/>
                <a:ea typeface="Calibri"/>
                <a:cs typeface="Calibri"/>
                <a:sym typeface="Calibri"/>
              </a:rPr>
            </a:br>
            <a:r>
              <a:rPr b="1" i="0" lang="en-US" sz="2150" u="none" cap="none" strike="noStrike">
                <a:solidFill>
                  <a:schemeClr val="lt1"/>
                </a:solidFill>
                <a:latin typeface="Calibri"/>
                <a:ea typeface="Calibri"/>
                <a:cs typeface="Calibri"/>
                <a:sym typeface="Calibri"/>
              </a:rPr>
              <a:t>Plan </a:t>
            </a:r>
            <a:r>
              <a:rPr b="1" lang="en-US" sz="2150">
                <a:solidFill>
                  <a:schemeClr val="lt1"/>
                </a:solidFill>
                <a:latin typeface="Calibri"/>
                <a:ea typeface="Calibri"/>
                <a:cs typeface="Calibri"/>
                <a:sym typeface="Calibri"/>
              </a:rPr>
              <a:t>a</a:t>
            </a:r>
            <a:r>
              <a:rPr b="1" i="0" lang="en-US" sz="2150" u="none" cap="none" strike="noStrike">
                <a:solidFill>
                  <a:schemeClr val="lt1"/>
                </a:solidFill>
                <a:latin typeface="Calibri"/>
                <a:ea typeface="Calibri"/>
                <a:cs typeface="Calibri"/>
                <a:sym typeface="Calibri"/>
              </a:rPr>
              <a:t>nual </a:t>
            </a:r>
            <a:r>
              <a:rPr b="1" lang="en-US" sz="2150">
                <a:solidFill>
                  <a:schemeClr val="lt1"/>
                </a:solidFill>
                <a:latin typeface="Calibri"/>
                <a:ea typeface="Calibri"/>
                <a:cs typeface="Calibri"/>
                <a:sym typeface="Calibri"/>
              </a:rPr>
              <a:t>e</a:t>
            </a:r>
            <a:r>
              <a:rPr b="1" i="0" lang="en-US" sz="2150" u="none" cap="none" strike="noStrike">
                <a:solidFill>
                  <a:schemeClr val="lt1"/>
                </a:solidFill>
                <a:latin typeface="Calibri"/>
                <a:ea typeface="Calibri"/>
                <a:cs typeface="Calibri"/>
                <a:sym typeface="Calibri"/>
              </a:rPr>
              <a:t>stratégico: </a:t>
            </a:r>
            <a:r>
              <a:rPr i="0" lang="en-US" sz="2150" u="none" cap="none" strike="noStrike">
                <a:solidFill>
                  <a:schemeClr val="lt1"/>
                </a:solidFill>
                <a:latin typeface="Calibri"/>
                <a:ea typeface="Calibri"/>
                <a:cs typeface="Calibri"/>
                <a:sym typeface="Calibri"/>
              </a:rPr>
              <a:t>Capacitación alineada con la misión institucional, gobernanza, liderazgo y habilidades blandas.</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i="0" lang="en-US" sz="2150" u="none" cap="none" strike="noStrike">
                <a:solidFill>
                  <a:schemeClr val="lt1"/>
                </a:solidFill>
                <a:latin typeface="Calibri"/>
                <a:ea typeface="Calibri"/>
                <a:cs typeface="Calibri"/>
                <a:sym typeface="Calibri"/>
              </a:rPr>
              <a:t> </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Evaluación de </a:t>
            </a:r>
            <a:r>
              <a:rPr b="1" lang="en-US" sz="2150">
                <a:solidFill>
                  <a:schemeClr val="lt1"/>
                </a:solidFill>
                <a:latin typeface="Calibri"/>
                <a:ea typeface="Calibri"/>
                <a:cs typeface="Calibri"/>
                <a:sym typeface="Calibri"/>
              </a:rPr>
              <a:t>e</a:t>
            </a:r>
            <a:r>
              <a:rPr b="1" i="0" lang="en-US" sz="2150" u="none" cap="none" strike="noStrike">
                <a:solidFill>
                  <a:schemeClr val="lt1"/>
                </a:solidFill>
                <a:latin typeface="Calibri"/>
                <a:ea typeface="Calibri"/>
                <a:cs typeface="Calibri"/>
                <a:sym typeface="Calibri"/>
              </a:rPr>
              <a:t>quipos: </a:t>
            </a:r>
            <a:r>
              <a:rPr i="0" lang="en-US" sz="2150" u="none" cap="none" strike="noStrike">
                <a:solidFill>
                  <a:schemeClr val="lt1"/>
                </a:solidFill>
                <a:latin typeface="Calibri"/>
                <a:ea typeface="Calibri"/>
                <a:cs typeface="Calibri"/>
                <a:sym typeface="Calibri"/>
              </a:rPr>
              <a:t>Formación enfocada en el desempeño colectivo y el perfil del funcionario público de salud.</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 </a:t>
            </a:r>
            <a:endParaRPr b="1"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80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Pasantías </a:t>
            </a:r>
            <a:r>
              <a:rPr b="1" lang="en-US" sz="2150">
                <a:solidFill>
                  <a:schemeClr val="lt1"/>
                </a:solidFill>
                <a:latin typeface="Calibri"/>
                <a:ea typeface="Calibri"/>
                <a:cs typeface="Calibri"/>
                <a:sym typeface="Calibri"/>
              </a:rPr>
              <a:t>i</a:t>
            </a:r>
            <a:r>
              <a:rPr b="1" i="0" lang="en-US" sz="2150" u="none" cap="none" strike="noStrike">
                <a:solidFill>
                  <a:schemeClr val="lt1"/>
                </a:solidFill>
                <a:latin typeface="Calibri"/>
                <a:ea typeface="Calibri"/>
                <a:cs typeface="Calibri"/>
                <a:sym typeface="Calibri"/>
              </a:rPr>
              <a:t>nternacionales y </a:t>
            </a:r>
            <a:r>
              <a:rPr b="1" lang="en-US" sz="2150">
                <a:solidFill>
                  <a:schemeClr val="lt1"/>
                </a:solidFill>
                <a:latin typeface="Calibri"/>
                <a:ea typeface="Calibri"/>
                <a:cs typeface="Calibri"/>
                <a:sym typeface="Calibri"/>
              </a:rPr>
              <a:t>n</a:t>
            </a:r>
            <a:r>
              <a:rPr b="1" i="0" lang="en-US" sz="2150" u="none" cap="none" strike="noStrike">
                <a:solidFill>
                  <a:schemeClr val="lt1"/>
                </a:solidFill>
                <a:latin typeface="Calibri"/>
                <a:ea typeface="Calibri"/>
                <a:cs typeface="Calibri"/>
                <a:sym typeface="Calibri"/>
              </a:rPr>
              <a:t>acionales: </a:t>
            </a:r>
            <a:r>
              <a:rPr i="0" lang="en-US" sz="2150" u="none" cap="none" strike="noStrike">
                <a:solidFill>
                  <a:schemeClr val="lt1"/>
                </a:solidFill>
                <a:latin typeface="Calibri"/>
                <a:ea typeface="Calibri"/>
                <a:cs typeface="Calibri"/>
                <a:sym typeface="Calibri"/>
              </a:rPr>
              <a:t>Programas de intercambio para todos los estamentos que potencien el desarrollo técnico y la innovación en la atención.</a:t>
            </a:r>
            <a:endParaRPr i="0" sz="2150" u="none" cap="none" strike="noStrike">
              <a:solidFill>
                <a:schemeClr val="dk1"/>
              </a:solidFill>
              <a:latin typeface="Calibri"/>
              <a:ea typeface="Calibri"/>
              <a:cs typeface="Calibri"/>
              <a:sym typeface="Calibri"/>
            </a:endParaRPr>
          </a:p>
        </p:txBody>
      </p:sp>
      <p:sp>
        <p:nvSpPr>
          <p:cNvPr id="324" name="Google Shape;324;g3e3099a57ad_0_15"/>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28" name="Shape 328"/>
        <p:cNvGrpSpPr/>
        <p:nvPr/>
      </p:nvGrpSpPr>
      <p:grpSpPr>
        <a:xfrm>
          <a:off x="0" y="0"/>
          <a:ext cx="0" cy="0"/>
          <a:chOff x="0" y="0"/>
          <a:chExt cx="0" cy="0"/>
        </a:xfrm>
      </p:grpSpPr>
      <p:sp>
        <p:nvSpPr>
          <p:cNvPr id="329" name="Google Shape;329;g3fbbf5f1d35_0_31"/>
          <p:cNvSpPr txBox="1"/>
          <p:nvPr/>
        </p:nvSpPr>
        <p:spPr>
          <a:xfrm>
            <a:off x="284925" y="-181425"/>
            <a:ext cx="8667000" cy="669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US" sz="2300">
                <a:solidFill>
                  <a:schemeClr val="lt1"/>
                </a:solidFill>
                <a:latin typeface="Calibri"/>
                <a:ea typeface="Calibri"/>
                <a:cs typeface="Calibri"/>
                <a:sym typeface="Calibri"/>
              </a:rPr>
              <a:t>Eje V: Red Pública Integrada y Sostenibilidad Operativa</a:t>
            </a:r>
            <a:endParaRPr b="1" sz="23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sz="2200">
                <a:solidFill>
                  <a:schemeClr val="lt1"/>
                </a:solidFill>
                <a:latin typeface="Calibri"/>
                <a:ea typeface="Calibri"/>
                <a:cs typeface="Calibri"/>
                <a:sym typeface="Calibri"/>
              </a:rPr>
              <a:t> </a:t>
            </a:r>
            <a:br>
              <a:rPr b="1" lang="en-US" sz="2200">
                <a:solidFill>
                  <a:schemeClr val="lt1"/>
                </a:solidFill>
                <a:latin typeface="Calibri"/>
                <a:ea typeface="Calibri"/>
                <a:cs typeface="Calibri"/>
                <a:sym typeface="Calibri"/>
              </a:rPr>
            </a:br>
            <a:endParaRPr b="1"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Gestión directa: </a:t>
            </a:r>
            <a:r>
              <a:rPr lang="en-US" sz="2150">
                <a:solidFill>
                  <a:schemeClr val="lt1"/>
                </a:solidFill>
                <a:latin typeface="Calibri"/>
                <a:ea typeface="Calibri"/>
                <a:cs typeface="Calibri"/>
                <a:sym typeface="Calibri"/>
              </a:rPr>
              <a:t>Fin al modelo de hospitales experimentales y eliminación progresiva del uso de sociedades médicas.</a:t>
            </a:r>
            <a:endParaRPr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 </a:t>
            </a:r>
            <a:endParaRPr b="1"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Revisión de turnos: </a:t>
            </a:r>
            <a:r>
              <a:rPr lang="en-US" sz="2150">
                <a:solidFill>
                  <a:schemeClr val="lt1"/>
                </a:solidFill>
                <a:latin typeface="Calibri"/>
                <a:ea typeface="Calibri"/>
                <a:cs typeface="Calibri"/>
                <a:sym typeface="Calibri"/>
              </a:rPr>
              <a:t>Evaluación técnica del paso del 3° al 4° turno según la realidad y requerimientos asistenciales de cada recinto.</a:t>
            </a:r>
            <a:endParaRPr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 </a:t>
            </a:r>
            <a:endParaRPr b="1" sz="2150">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lang="en-US" sz="2150">
                <a:solidFill>
                  <a:schemeClr val="lt1"/>
                </a:solidFill>
                <a:latin typeface="Calibri"/>
                <a:ea typeface="Calibri"/>
                <a:cs typeface="Calibri"/>
                <a:sym typeface="Calibri"/>
              </a:rPr>
              <a:t>Jornadas y guardias: </a:t>
            </a:r>
            <a:r>
              <a:rPr lang="en-US" sz="2150">
                <a:solidFill>
                  <a:schemeClr val="lt1"/>
                </a:solidFill>
                <a:latin typeface="Calibri"/>
                <a:ea typeface="Calibri"/>
                <a:cs typeface="Calibri"/>
                <a:sym typeface="Calibri"/>
              </a:rPr>
              <a:t>Debate integral sobre la normativa de guardias médicas y disponibilidad de profesionales para asegurar continuidad y seguridad del paciente.</a:t>
            </a:r>
            <a:endParaRPr sz="2150">
              <a:solidFill>
                <a:schemeClr val="lt1"/>
              </a:solidFill>
              <a:latin typeface="Calibri"/>
              <a:ea typeface="Calibri"/>
              <a:cs typeface="Calibri"/>
              <a:sym typeface="Calibri"/>
            </a:endParaRPr>
          </a:p>
          <a:p>
            <a:pPr indent="0" lvl="0" marL="0" rtl="0" algn="l">
              <a:lnSpc>
                <a:spcPct val="115000"/>
              </a:lnSpc>
              <a:spcBef>
                <a:spcPts val="800"/>
              </a:spcBef>
              <a:spcAft>
                <a:spcPts val="800"/>
              </a:spcAft>
              <a:buClr>
                <a:schemeClr val="dk1"/>
              </a:buClr>
              <a:buSzPts val="1100"/>
              <a:buFont typeface="Arial"/>
              <a:buNone/>
            </a:pPr>
            <a:r>
              <a:t/>
            </a:r>
            <a:endParaRPr b="1" sz="2150">
              <a:solidFill>
                <a:schemeClr val="lt1"/>
              </a:solidFill>
              <a:latin typeface="Calibri"/>
              <a:ea typeface="Calibri"/>
              <a:cs typeface="Calibri"/>
              <a:sym typeface="Calibri"/>
            </a:endParaRPr>
          </a:p>
        </p:txBody>
      </p:sp>
      <p:sp>
        <p:nvSpPr>
          <p:cNvPr id="330" name="Google Shape;330;g3fbbf5f1d35_0_31"/>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34" name="Shape 334"/>
        <p:cNvGrpSpPr/>
        <p:nvPr/>
      </p:nvGrpSpPr>
      <p:grpSpPr>
        <a:xfrm>
          <a:off x="0" y="0"/>
          <a:ext cx="0" cy="0"/>
          <a:chOff x="0" y="0"/>
          <a:chExt cx="0" cy="0"/>
        </a:xfrm>
      </p:grpSpPr>
      <p:sp>
        <p:nvSpPr>
          <p:cNvPr id="335" name="Google Shape;335;g3fbbf5f1d35_0_27"/>
          <p:cNvSpPr txBox="1"/>
          <p:nvPr/>
        </p:nvSpPr>
        <p:spPr>
          <a:xfrm>
            <a:off x="284925" y="-181425"/>
            <a:ext cx="8667000" cy="669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0" lang="en-US" sz="2300" u="none" cap="none" strike="noStrike">
                <a:solidFill>
                  <a:schemeClr val="lt1"/>
                </a:solidFill>
                <a:latin typeface="Calibri"/>
                <a:ea typeface="Calibri"/>
                <a:cs typeface="Calibri"/>
                <a:sym typeface="Calibri"/>
              </a:rPr>
              <a:t>Eje VI: Participación y </a:t>
            </a:r>
            <a:r>
              <a:rPr b="1" lang="en-US" sz="2300">
                <a:solidFill>
                  <a:schemeClr val="lt1"/>
                </a:solidFill>
                <a:latin typeface="Calibri"/>
                <a:ea typeface="Calibri"/>
                <a:cs typeface="Calibri"/>
                <a:sym typeface="Calibri"/>
              </a:rPr>
              <a:t>c</a:t>
            </a:r>
            <a:r>
              <a:rPr b="1" i="0" lang="en-US" sz="2300" u="none" cap="none" strike="noStrike">
                <a:solidFill>
                  <a:schemeClr val="lt1"/>
                </a:solidFill>
                <a:latin typeface="Calibri"/>
                <a:ea typeface="Calibri"/>
                <a:cs typeface="Calibri"/>
                <a:sym typeface="Calibri"/>
              </a:rPr>
              <a:t>ogestión </a:t>
            </a:r>
            <a:r>
              <a:rPr b="1" lang="en-US" sz="2300">
                <a:solidFill>
                  <a:schemeClr val="lt1"/>
                </a:solidFill>
                <a:latin typeface="Calibri"/>
                <a:ea typeface="Calibri"/>
                <a:cs typeface="Calibri"/>
                <a:sym typeface="Calibri"/>
              </a:rPr>
              <a:t>i</a:t>
            </a:r>
            <a:r>
              <a:rPr b="1" i="0" lang="en-US" sz="2300" u="none" cap="none" strike="noStrike">
                <a:solidFill>
                  <a:schemeClr val="lt1"/>
                </a:solidFill>
                <a:latin typeface="Calibri"/>
                <a:ea typeface="Calibri"/>
                <a:cs typeface="Calibri"/>
                <a:sym typeface="Calibri"/>
              </a:rPr>
              <a:t>nstitucional</a:t>
            </a:r>
            <a:endParaRPr b="1" i="0" sz="2300" u="none" cap="none" strike="noStrike">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i="0" lang="en-US" sz="2200" u="none" cap="none" strike="noStrike">
                <a:solidFill>
                  <a:schemeClr val="lt1"/>
                </a:solidFill>
                <a:latin typeface="Calibri"/>
                <a:ea typeface="Calibri"/>
                <a:cs typeface="Calibri"/>
                <a:sym typeface="Calibri"/>
              </a:rPr>
              <a:t> </a:t>
            </a:r>
            <a:endParaRPr b="1" i="0" sz="220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br>
              <a:rPr b="1" lang="en-US" sz="2200">
                <a:solidFill>
                  <a:schemeClr val="lt1"/>
                </a:solidFill>
                <a:latin typeface="Calibri"/>
                <a:ea typeface="Calibri"/>
                <a:cs typeface="Calibri"/>
                <a:sym typeface="Calibri"/>
              </a:rPr>
            </a:br>
            <a:r>
              <a:rPr b="1" i="0" lang="en-US" sz="2150" u="none" cap="none" strike="noStrike">
                <a:solidFill>
                  <a:schemeClr val="lt1"/>
                </a:solidFill>
                <a:latin typeface="Calibri"/>
                <a:ea typeface="Calibri"/>
                <a:cs typeface="Calibri"/>
                <a:sym typeface="Calibri"/>
              </a:rPr>
              <a:t>Mesa </a:t>
            </a:r>
            <a:r>
              <a:rPr b="1" lang="en-US" sz="2150">
                <a:solidFill>
                  <a:schemeClr val="lt1"/>
                </a:solidFill>
                <a:latin typeface="Calibri"/>
                <a:ea typeface="Calibri"/>
                <a:cs typeface="Calibri"/>
                <a:sym typeface="Calibri"/>
              </a:rPr>
              <a:t>tr</a:t>
            </a:r>
            <a:r>
              <a:rPr b="1" i="0" lang="en-US" sz="2150" u="none" cap="none" strike="noStrike">
                <a:solidFill>
                  <a:schemeClr val="lt1"/>
                </a:solidFill>
                <a:latin typeface="Calibri"/>
                <a:ea typeface="Calibri"/>
                <a:cs typeface="Calibri"/>
                <a:sym typeface="Calibri"/>
              </a:rPr>
              <a:t>ipartita </a:t>
            </a:r>
            <a:r>
              <a:rPr b="1" lang="en-US" sz="2150">
                <a:solidFill>
                  <a:schemeClr val="lt1"/>
                </a:solidFill>
                <a:latin typeface="Calibri"/>
                <a:ea typeface="Calibri"/>
                <a:cs typeface="Calibri"/>
                <a:sym typeface="Calibri"/>
              </a:rPr>
              <a:t>p</a:t>
            </a:r>
            <a:r>
              <a:rPr b="1" i="0" lang="en-US" sz="2150" u="none" cap="none" strike="noStrike">
                <a:solidFill>
                  <a:schemeClr val="lt1"/>
                </a:solidFill>
                <a:latin typeface="Calibri"/>
                <a:ea typeface="Calibri"/>
                <a:cs typeface="Calibri"/>
                <a:sym typeface="Calibri"/>
              </a:rPr>
              <a:t>ermanente: </a:t>
            </a:r>
            <a:r>
              <a:rPr i="0" lang="en-US" sz="2150" u="none" cap="none" strike="noStrike">
                <a:solidFill>
                  <a:schemeClr val="lt1"/>
                </a:solidFill>
                <a:latin typeface="Calibri"/>
                <a:ea typeface="Calibri"/>
                <a:cs typeface="Calibri"/>
                <a:sym typeface="Calibri"/>
              </a:rPr>
              <a:t>Instancia directiva compuesta por Autoridades + Organizaciones Sindicales + Usuarios.</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i="0" lang="en-US" sz="2150" u="none" cap="none" strike="noStrike">
                <a:solidFill>
                  <a:schemeClr val="lt1"/>
                </a:solidFill>
                <a:latin typeface="Calibri"/>
                <a:ea typeface="Calibri"/>
                <a:cs typeface="Calibri"/>
                <a:sym typeface="Calibri"/>
              </a:rPr>
              <a:t> </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Gestión </a:t>
            </a:r>
            <a:r>
              <a:rPr b="1" lang="en-US" sz="2150">
                <a:solidFill>
                  <a:schemeClr val="lt1"/>
                </a:solidFill>
                <a:latin typeface="Calibri"/>
                <a:ea typeface="Calibri"/>
                <a:cs typeface="Calibri"/>
                <a:sym typeface="Calibri"/>
              </a:rPr>
              <a:t>t</a:t>
            </a:r>
            <a:r>
              <a:rPr b="1" i="0" lang="en-US" sz="2150" u="none" cap="none" strike="noStrike">
                <a:solidFill>
                  <a:schemeClr val="lt1"/>
                </a:solidFill>
                <a:latin typeface="Calibri"/>
                <a:ea typeface="Calibri"/>
                <a:cs typeface="Calibri"/>
                <a:sym typeface="Calibri"/>
              </a:rPr>
              <a:t>ransparente: </a:t>
            </a:r>
            <a:r>
              <a:rPr i="0" lang="en-US" sz="2150" u="none" cap="none" strike="noStrike">
                <a:solidFill>
                  <a:schemeClr val="lt1"/>
                </a:solidFill>
                <a:latin typeface="Calibri"/>
                <a:ea typeface="Calibri"/>
                <a:cs typeface="Calibri"/>
                <a:sym typeface="Calibri"/>
              </a:rPr>
              <a:t>Co-responsabilidad en la toma de decisiones para elevar la calidad de atención y la gobernanza sanitaria.</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 </a:t>
            </a:r>
            <a:endParaRPr b="1"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Diálogo </a:t>
            </a:r>
            <a:r>
              <a:rPr b="1" lang="en-US" sz="2150">
                <a:solidFill>
                  <a:schemeClr val="lt1"/>
                </a:solidFill>
                <a:latin typeface="Calibri"/>
                <a:ea typeface="Calibri"/>
                <a:cs typeface="Calibri"/>
                <a:sym typeface="Calibri"/>
              </a:rPr>
              <a:t>a</a:t>
            </a:r>
            <a:r>
              <a:rPr b="1" i="0" lang="en-US" sz="2150" u="none" cap="none" strike="noStrike">
                <a:solidFill>
                  <a:schemeClr val="lt1"/>
                </a:solidFill>
                <a:latin typeface="Calibri"/>
                <a:ea typeface="Calibri"/>
                <a:cs typeface="Calibri"/>
                <a:sym typeface="Calibri"/>
              </a:rPr>
              <a:t>bierto: </a:t>
            </a:r>
            <a:r>
              <a:rPr i="0" lang="en-US" sz="2150" u="none" cap="none" strike="noStrike">
                <a:solidFill>
                  <a:schemeClr val="lt1"/>
                </a:solidFill>
                <a:latin typeface="Calibri"/>
                <a:ea typeface="Calibri"/>
                <a:cs typeface="Calibri"/>
                <a:sym typeface="Calibri"/>
              </a:rPr>
              <a:t>Compromiso de la FENATS Unitaria para revisar, contrastar y enriquecer esta propuesta con otros actores del sector.</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200" u="none" cap="none" strike="noStrike">
                <a:solidFill>
                  <a:schemeClr val="lt1"/>
                </a:solidFill>
                <a:latin typeface="Calibri"/>
                <a:ea typeface="Calibri"/>
                <a:cs typeface="Calibri"/>
                <a:sym typeface="Calibri"/>
              </a:rPr>
              <a:t> </a:t>
            </a:r>
            <a:endParaRPr b="1" i="0" sz="220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800"/>
              </a:spcAft>
              <a:buClr>
                <a:schemeClr val="dk1"/>
              </a:buClr>
              <a:buSzPts val="1100"/>
              <a:buFont typeface="Arial"/>
              <a:buNone/>
            </a:pPr>
            <a:r>
              <a:t/>
            </a:r>
            <a:endParaRPr i="0" sz="2200" u="none" cap="none" strike="noStrike">
              <a:solidFill>
                <a:schemeClr val="dk1"/>
              </a:solidFill>
              <a:latin typeface="Calibri"/>
              <a:ea typeface="Calibri"/>
              <a:cs typeface="Calibri"/>
              <a:sym typeface="Calibri"/>
            </a:endParaRPr>
          </a:p>
        </p:txBody>
      </p:sp>
      <p:sp>
        <p:nvSpPr>
          <p:cNvPr id="336" name="Google Shape;336;g3fbbf5f1d35_0_2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40" name="Shape 340"/>
        <p:cNvGrpSpPr/>
        <p:nvPr/>
      </p:nvGrpSpPr>
      <p:grpSpPr>
        <a:xfrm>
          <a:off x="0" y="0"/>
          <a:ext cx="0" cy="0"/>
          <a:chOff x="0" y="0"/>
          <a:chExt cx="0" cy="0"/>
        </a:xfrm>
      </p:grpSpPr>
      <p:sp>
        <p:nvSpPr>
          <p:cNvPr id="341" name="Google Shape;341;g3fbbf5f1d35_0_37"/>
          <p:cNvSpPr txBox="1"/>
          <p:nvPr/>
        </p:nvSpPr>
        <p:spPr>
          <a:xfrm>
            <a:off x="284925" y="-181425"/>
            <a:ext cx="8667000" cy="669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lt1"/>
              </a:solidFill>
              <a:latin typeface="Calibri"/>
              <a:ea typeface="Calibri"/>
              <a:cs typeface="Calibri"/>
              <a:sym typeface="Calibri"/>
            </a:endParaRPr>
          </a:p>
          <a:p>
            <a:pPr indent="457200" lvl="0" marL="1371600" marR="0" rtl="0" algn="l">
              <a:lnSpc>
                <a:spcPct val="100000"/>
              </a:lnSpc>
              <a:spcBef>
                <a:spcPts val="0"/>
              </a:spcBef>
              <a:spcAft>
                <a:spcPts val="0"/>
              </a:spcAft>
              <a:buClr>
                <a:schemeClr val="dk1"/>
              </a:buClr>
              <a:buSzPts val="1100"/>
              <a:buFont typeface="Arial"/>
              <a:buNone/>
            </a:pPr>
            <a:r>
              <a:t/>
            </a:r>
            <a:endParaRPr b="1" sz="2400">
              <a:solidFill>
                <a:schemeClr val="lt1"/>
              </a:solidFill>
              <a:latin typeface="Calibri"/>
              <a:ea typeface="Calibri"/>
              <a:cs typeface="Calibri"/>
              <a:sym typeface="Calibri"/>
            </a:endParaRPr>
          </a:p>
          <a:p>
            <a:pPr indent="457200" lvl="0" marL="1371600" marR="0" rtl="0" algn="l">
              <a:lnSpc>
                <a:spcPct val="100000"/>
              </a:lnSpc>
              <a:spcBef>
                <a:spcPts val="0"/>
              </a:spcBef>
              <a:spcAft>
                <a:spcPts val="0"/>
              </a:spcAft>
              <a:buClr>
                <a:schemeClr val="dk1"/>
              </a:buClr>
              <a:buSzPts val="1100"/>
              <a:buFont typeface="Arial"/>
              <a:buNone/>
            </a:pPr>
            <a:r>
              <a:rPr b="1" i="0" lang="en-US" sz="2300" u="none" cap="none" strike="noStrike">
                <a:solidFill>
                  <a:schemeClr val="lt1"/>
                </a:solidFill>
                <a:latin typeface="Calibri"/>
                <a:ea typeface="Calibri"/>
                <a:cs typeface="Calibri"/>
                <a:sym typeface="Calibri"/>
              </a:rPr>
              <a:t>Síntesis y </a:t>
            </a:r>
            <a:r>
              <a:rPr b="1" lang="en-US" sz="2300">
                <a:solidFill>
                  <a:schemeClr val="lt1"/>
                </a:solidFill>
                <a:latin typeface="Calibri"/>
                <a:ea typeface="Calibri"/>
                <a:cs typeface="Calibri"/>
                <a:sym typeface="Calibri"/>
              </a:rPr>
              <a:t>p</a:t>
            </a:r>
            <a:r>
              <a:rPr b="1" i="0" lang="en-US" sz="2300" u="none" cap="none" strike="noStrike">
                <a:solidFill>
                  <a:schemeClr val="lt1"/>
                </a:solidFill>
                <a:latin typeface="Calibri"/>
                <a:ea typeface="Calibri"/>
                <a:cs typeface="Calibri"/>
                <a:sym typeface="Calibri"/>
              </a:rPr>
              <a:t>róximos </a:t>
            </a:r>
            <a:r>
              <a:rPr b="1" lang="en-US" sz="2300">
                <a:solidFill>
                  <a:schemeClr val="lt1"/>
                </a:solidFill>
                <a:latin typeface="Calibri"/>
                <a:ea typeface="Calibri"/>
                <a:cs typeface="Calibri"/>
                <a:sym typeface="Calibri"/>
              </a:rPr>
              <a:t>p</a:t>
            </a:r>
            <a:r>
              <a:rPr b="1" i="0" lang="en-US" sz="2300" u="none" cap="none" strike="noStrike">
                <a:solidFill>
                  <a:schemeClr val="lt1"/>
                </a:solidFill>
                <a:latin typeface="Calibri"/>
                <a:ea typeface="Calibri"/>
                <a:cs typeface="Calibri"/>
                <a:sym typeface="Calibri"/>
              </a:rPr>
              <a:t>asos </a:t>
            </a:r>
            <a:endParaRPr b="1" i="0" sz="2300" u="none" cap="none" strike="noStrike">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br>
              <a:rPr b="1" lang="en-US" sz="2200">
                <a:solidFill>
                  <a:schemeClr val="lt1"/>
                </a:solidFill>
                <a:latin typeface="Calibri"/>
                <a:ea typeface="Calibri"/>
                <a:cs typeface="Calibri"/>
                <a:sym typeface="Calibri"/>
              </a:rPr>
            </a:br>
            <a:r>
              <a:rPr b="1" i="0" lang="en-US" sz="2150" u="none" cap="none" strike="noStrike">
                <a:solidFill>
                  <a:schemeClr val="lt1"/>
                </a:solidFill>
                <a:latin typeface="Calibri"/>
                <a:ea typeface="Calibri"/>
                <a:cs typeface="Calibri"/>
                <a:sym typeface="Calibri"/>
              </a:rPr>
              <a:t>Insumo </a:t>
            </a:r>
            <a:r>
              <a:rPr b="1" lang="en-US" sz="2150">
                <a:solidFill>
                  <a:schemeClr val="lt1"/>
                </a:solidFill>
                <a:latin typeface="Calibri"/>
                <a:ea typeface="Calibri"/>
                <a:cs typeface="Calibri"/>
                <a:sym typeface="Calibri"/>
              </a:rPr>
              <a:t>t</a:t>
            </a:r>
            <a:r>
              <a:rPr b="1" i="0" lang="en-US" sz="2150" u="none" cap="none" strike="noStrike">
                <a:solidFill>
                  <a:schemeClr val="lt1"/>
                </a:solidFill>
                <a:latin typeface="Calibri"/>
                <a:ea typeface="Calibri"/>
                <a:cs typeface="Calibri"/>
                <a:sym typeface="Calibri"/>
              </a:rPr>
              <a:t>écnico </a:t>
            </a:r>
            <a:r>
              <a:rPr b="1" lang="en-US" sz="2150">
                <a:solidFill>
                  <a:schemeClr val="lt1"/>
                </a:solidFill>
                <a:latin typeface="Calibri"/>
                <a:ea typeface="Calibri"/>
                <a:cs typeface="Calibri"/>
                <a:sym typeface="Calibri"/>
              </a:rPr>
              <a:t>i</a:t>
            </a:r>
            <a:r>
              <a:rPr b="1" i="0" lang="en-US" sz="2150" u="none" cap="none" strike="noStrike">
                <a:solidFill>
                  <a:schemeClr val="lt1"/>
                </a:solidFill>
                <a:latin typeface="Calibri"/>
                <a:ea typeface="Calibri"/>
                <a:cs typeface="Calibri"/>
                <a:sym typeface="Calibri"/>
              </a:rPr>
              <a:t>nicial: </a:t>
            </a:r>
            <a:r>
              <a:rPr i="0" lang="en-US" sz="2150" u="none" cap="none" strike="noStrike">
                <a:solidFill>
                  <a:schemeClr val="lt1"/>
                </a:solidFill>
                <a:latin typeface="Calibri"/>
                <a:ea typeface="Calibri"/>
                <a:cs typeface="Calibri"/>
                <a:sym typeface="Calibri"/>
              </a:rPr>
              <a:t>Posicionamiento base para la discusión con el Ejecutivo y el Congreso Nacional.</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 </a:t>
            </a:r>
            <a:endParaRPr b="1"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Sostenibilidad del </a:t>
            </a:r>
            <a:r>
              <a:rPr b="1" lang="en-US" sz="2150">
                <a:solidFill>
                  <a:schemeClr val="lt1"/>
                </a:solidFill>
                <a:latin typeface="Calibri"/>
                <a:ea typeface="Calibri"/>
                <a:cs typeface="Calibri"/>
                <a:sym typeface="Calibri"/>
              </a:rPr>
              <a:t>s</a:t>
            </a:r>
            <a:r>
              <a:rPr b="1" i="0" lang="en-US" sz="2150" u="none" cap="none" strike="noStrike">
                <a:solidFill>
                  <a:schemeClr val="lt1"/>
                </a:solidFill>
                <a:latin typeface="Calibri"/>
                <a:ea typeface="Calibri"/>
                <a:cs typeface="Calibri"/>
                <a:sym typeface="Calibri"/>
              </a:rPr>
              <a:t>istema: </a:t>
            </a:r>
            <a:r>
              <a:rPr i="0" lang="en-US" sz="2150" u="none" cap="none" strike="noStrike">
                <a:solidFill>
                  <a:schemeClr val="lt1"/>
                </a:solidFill>
                <a:latin typeface="Calibri"/>
                <a:ea typeface="Calibri"/>
                <a:cs typeface="Calibri"/>
                <a:sym typeface="Calibri"/>
              </a:rPr>
              <a:t>La modernización no es solo administrativa, sino un compromiso con la dignidad del trabajador y el derecho a la salud.</a:t>
            </a:r>
            <a:endParaRPr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 </a:t>
            </a:r>
            <a:endParaRPr b="1" i="0" sz="2150" u="none" cap="none" strike="noStrike">
              <a:solidFill>
                <a:schemeClr val="lt1"/>
              </a:solidFill>
              <a:latin typeface="Calibri"/>
              <a:ea typeface="Calibri"/>
              <a:cs typeface="Calibri"/>
              <a:sym typeface="Calibri"/>
            </a:endParaRPr>
          </a:p>
          <a:p>
            <a:pPr indent="0" lvl="0" marL="0" rtl="0" algn="l">
              <a:lnSpc>
                <a:spcPct val="115000"/>
              </a:lnSpc>
              <a:spcBef>
                <a:spcPts val="800"/>
              </a:spcBef>
              <a:spcAft>
                <a:spcPts val="800"/>
              </a:spcAft>
              <a:buClr>
                <a:schemeClr val="dk1"/>
              </a:buClr>
              <a:buSzPts val="1100"/>
              <a:buFont typeface="Arial"/>
              <a:buNone/>
            </a:pPr>
            <a:r>
              <a:rPr b="1" i="0" lang="en-US" sz="2150" u="none" cap="none" strike="noStrike">
                <a:solidFill>
                  <a:schemeClr val="lt1"/>
                </a:solidFill>
                <a:latin typeface="Calibri"/>
                <a:ea typeface="Calibri"/>
                <a:cs typeface="Calibri"/>
                <a:sym typeface="Calibri"/>
              </a:rPr>
              <a:t>Meta </a:t>
            </a:r>
            <a:r>
              <a:rPr b="1" lang="en-US" sz="2150">
                <a:solidFill>
                  <a:schemeClr val="lt1"/>
                </a:solidFill>
                <a:latin typeface="Calibri"/>
                <a:ea typeface="Calibri"/>
                <a:cs typeface="Calibri"/>
                <a:sym typeface="Calibri"/>
              </a:rPr>
              <a:t>c</a:t>
            </a:r>
            <a:r>
              <a:rPr b="1" i="0" lang="en-US" sz="2150" u="none" cap="none" strike="noStrike">
                <a:solidFill>
                  <a:schemeClr val="lt1"/>
                </a:solidFill>
                <a:latin typeface="Calibri"/>
                <a:ea typeface="Calibri"/>
                <a:cs typeface="Calibri"/>
                <a:sym typeface="Calibri"/>
              </a:rPr>
              <a:t>entral: </a:t>
            </a:r>
            <a:r>
              <a:rPr i="0" lang="en-US" sz="2150" u="none" cap="none" strike="noStrike">
                <a:solidFill>
                  <a:schemeClr val="lt1"/>
                </a:solidFill>
                <a:latin typeface="Calibri"/>
                <a:ea typeface="Calibri"/>
                <a:cs typeface="Calibri"/>
                <a:sym typeface="Calibri"/>
              </a:rPr>
              <a:t>Garantizar una atención pública oportuna, eficiente y de alta calidad para toda la ciudadanía.</a:t>
            </a:r>
            <a:endParaRPr i="0" sz="2150" u="none" cap="none" strike="noStrike">
              <a:solidFill>
                <a:schemeClr val="dk1"/>
              </a:solidFill>
              <a:latin typeface="Calibri"/>
              <a:ea typeface="Calibri"/>
              <a:cs typeface="Calibri"/>
              <a:sym typeface="Calibri"/>
            </a:endParaRPr>
          </a:p>
        </p:txBody>
      </p:sp>
      <p:sp>
        <p:nvSpPr>
          <p:cNvPr id="342" name="Google Shape;342;g3fbbf5f1d35_0_37"/>
          <p:cNvSpPr txBox="1"/>
          <p:nvPr>
            <p:ph idx="12" type="sldNum"/>
          </p:nvPr>
        </p:nvSpPr>
        <p:spPr>
          <a:xfrm>
            <a:off x="6553200" y="6356350"/>
            <a:ext cx="21336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6" name="Shape 346"/>
        <p:cNvGrpSpPr/>
        <p:nvPr/>
      </p:nvGrpSpPr>
      <p:grpSpPr>
        <a:xfrm>
          <a:off x="0" y="0"/>
          <a:ext cx="0" cy="0"/>
          <a:chOff x="0" y="0"/>
          <a:chExt cx="0" cy="0"/>
        </a:xfrm>
      </p:grpSpPr>
      <p:grpSp>
        <p:nvGrpSpPr>
          <p:cNvPr id="347" name="Google Shape;347;h22566ec18fe98aea_0_169"/>
          <p:cNvGrpSpPr/>
          <p:nvPr/>
        </p:nvGrpSpPr>
        <p:grpSpPr>
          <a:xfrm>
            <a:off x="0" y="0"/>
            <a:ext cx="9136517" cy="6858343"/>
            <a:chOff x="0" y="0"/>
            <a:chExt cx="18273035" cy="10287000"/>
          </a:xfrm>
        </p:grpSpPr>
        <p:sp>
          <p:nvSpPr>
            <p:cNvPr id="348" name="Google Shape;348;h22566ec18fe98aea_0_169"/>
            <p:cNvSpPr/>
            <p:nvPr/>
          </p:nvSpPr>
          <p:spPr>
            <a:xfrm>
              <a:off x="4050900" y="0"/>
              <a:ext cx="14222135" cy="10287000"/>
            </a:xfrm>
            <a:custGeom>
              <a:rect b="b" l="l" r="r" t="t"/>
              <a:pathLst>
                <a:path extrusionOk="0" h="10287000" w="13077825">
                  <a:moveTo>
                    <a:pt x="0" y="10286999"/>
                  </a:moveTo>
                  <a:lnTo>
                    <a:pt x="13077823" y="10286999"/>
                  </a:lnTo>
                  <a:lnTo>
                    <a:pt x="13077823" y="0"/>
                  </a:lnTo>
                  <a:lnTo>
                    <a:pt x="0" y="0"/>
                  </a:lnTo>
                  <a:lnTo>
                    <a:pt x="0" y="10286999"/>
                  </a:lnTo>
                  <a:close/>
                </a:path>
              </a:pathLst>
            </a:custGeom>
            <a:solidFill>
              <a:srgbClr val="9FC5E8"/>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F5ECF1"/>
                </a:solidFill>
                <a:latin typeface="Arial"/>
                <a:ea typeface="Arial"/>
                <a:cs typeface="Arial"/>
                <a:sym typeface="Arial"/>
              </a:endParaRPr>
            </a:p>
          </p:txBody>
        </p:sp>
        <p:sp>
          <p:nvSpPr>
            <p:cNvPr id="349" name="Google Shape;349;h22566ec18fe98aea_0_169"/>
            <p:cNvSpPr/>
            <p:nvPr/>
          </p:nvSpPr>
          <p:spPr>
            <a:xfrm>
              <a:off x="0" y="0"/>
              <a:ext cx="4050911" cy="10287000"/>
            </a:xfrm>
            <a:custGeom>
              <a:rect b="b" l="l" r="r" t="t"/>
              <a:pathLst>
                <a:path extrusionOk="0" h="10287000" w="5210175">
                  <a:moveTo>
                    <a:pt x="5210174" y="10286999"/>
                  </a:moveTo>
                  <a:lnTo>
                    <a:pt x="0" y="10286999"/>
                  </a:lnTo>
                  <a:lnTo>
                    <a:pt x="0" y="0"/>
                  </a:lnTo>
                  <a:lnTo>
                    <a:pt x="5210174" y="0"/>
                  </a:lnTo>
                  <a:lnTo>
                    <a:pt x="5210174" y="10286999"/>
                  </a:lnTo>
                  <a:close/>
                </a:path>
              </a:pathLst>
            </a:custGeom>
            <a:solidFill>
              <a:srgbClr val="1362A7"/>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grpSp>
      <p:sp>
        <p:nvSpPr>
          <p:cNvPr id="350" name="Google Shape;350;h22566ec18fe98aea_0_169"/>
          <p:cNvSpPr txBox="1"/>
          <p:nvPr>
            <p:ph type="title"/>
          </p:nvPr>
        </p:nvSpPr>
        <p:spPr>
          <a:xfrm>
            <a:off x="3099075" y="160700"/>
            <a:ext cx="5269500" cy="4153800"/>
          </a:xfrm>
          <a:prstGeom prst="rect">
            <a:avLst/>
          </a:prstGeom>
          <a:noFill/>
          <a:ln>
            <a:noFill/>
          </a:ln>
        </p:spPr>
        <p:txBody>
          <a:bodyPr anchorCtr="0" anchor="t" bIns="0" lIns="0" spcFirstLastPara="1" rIns="0" wrap="square" tIns="43725">
            <a:spAutoFit/>
          </a:bodyPr>
          <a:lstStyle/>
          <a:p>
            <a:pPr indent="0" lvl="0" marL="0" rtl="0" algn="l">
              <a:lnSpc>
                <a:spcPct val="100000"/>
              </a:lnSpc>
              <a:spcBef>
                <a:spcPts val="0"/>
              </a:spcBef>
              <a:spcAft>
                <a:spcPts val="0"/>
              </a:spcAft>
              <a:buClr>
                <a:schemeClr val="dk1"/>
              </a:buClr>
              <a:buSzPts val="3500"/>
              <a:buFont typeface="Arial"/>
              <a:buNone/>
            </a:pPr>
            <a:r>
              <a:t/>
            </a:r>
            <a:endParaRPr b="0" sz="26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3500"/>
              <a:buFont typeface="Arial"/>
              <a:buNone/>
            </a:pPr>
            <a:r>
              <a:rPr b="0" lang="en-US" sz="2100">
                <a:solidFill>
                  <a:schemeClr val="dk1"/>
                </a:solidFill>
                <a:latin typeface="Calibri"/>
                <a:ea typeface="Calibri"/>
                <a:cs typeface="Calibri"/>
                <a:sym typeface="Calibri"/>
              </a:rPr>
              <a:t>A</a:t>
            </a:r>
            <a:r>
              <a:rPr b="0" lang="en-US" sz="1900">
                <a:solidFill>
                  <a:schemeClr val="dk1"/>
                </a:solidFill>
                <a:latin typeface="Calibri"/>
                <a:ea typeface="Calibri"/>
                <a:cs typeface="Calibri"/>
                <a:sym typeface="Calibri"/>
              </a:rPr>
              <a:t> pesar de albergar al 51% de la dotación del Estado entre los 25 ministerios, el sector Salud presenta una brecha salarial inequitativa, con remuneraciones en promedio 1/3 más bajas que en el resto de la administración pública, según estudios de DIPRES. </a:t>
            </a:r>
            <a:endParaRPr b="0" sz="19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3500"/>
              <a:buFont typeface="Arial"/>
              <a:buNone/>
            </a:pPr>
            <a:r>
              <a:t/>
            </a:r>
            <a:endParaRPr b="0" sz="19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3500"/>
              <a:buFont typeface="Arial"/>
              <a:buNone/>
            </a:pPr>
            <a:r>
              <a:rPr b="0" lang="en-US" sz="1900">
                <a:solidFill>
                  <a:schemeClr val="dk1"/>
                </a:solidFill>
                <a:latin typeface="Calibri"/>
                <a:ea typeface="Calibri"/>
                <a:cs typeface="Calibri"/>
                <a:sym typeface="Calibri"/>
              </a:rPr>
              <a:t>Una segunda etapa del proyecto ofrecerá una propuesta técnica orientada a la </a:t>
            </a:r>
            <a:r>
              <a:rPr b="0" lang="en-US" sz="1900">
                <a:solidFill>
                  <a:schemeClr val="dk1"/>
                </a:solidFill>
                <a:latin typeface="Calibri"/>
                <a:ea typeface="Calibri"/>
                <a:cs typeface="Calibri"/>
                <a:sym typeface="Calibri"/>
              </a:rPr>
              <a:t>equidad</a:t>
            </a:r>
            <a:r>
              <a:rPr b="0" lang="en-US" sz="1900">
                <a:solidFill>
                  <a:schemeClr val="dk1"/>
                </a:solidFill>
                <a:latin typeface="Calibri"/>
                <a:ea typeface="Calibri"/>
                <a:cs typeface="Calibri"/>
                <a:sym typeface="Calibri"/>
              </a:rPr>
              <a:t> salarial y remuneracional, entendiendo que valorar dignamente el trabajo en salud es una condición fundamental para el desarrollo de un país sano. </a:t>
            </a:r>
            <a:endParaRPr b="0" sz="700">
              <a:solidFill>
                <a:schemeClr val="dk1"/>
              </a:solidFill>
              <a:latin typeface="Calibri"/>
              <a:ea typeface="Calibri"/>
              <a:cs typeface="Calibri"/>
              <a:sym typeface="Calibri"/>
            </a:endParaRPr>
          </a:p>
          <a:p>
            <a:pPr indent="0" lvl="0" marL="0" rtl="0" algn="just">
              <a:lnSpc>
                <a:spcPct val="100000"/>
              </a:lnSpc>
              <a:spcBef>
                <a:spcPts val="0"/>
              </a:spcBef>
              <a:spcAft>
                <a:spcPts val="0"/>
              </a:spcAft>
              <a:buClr>
                <a:schemeClr val="dk1"/>
              </a:buClr>
              <a:buSzPts val="3500"/>
              <a:buFont typeface="Arial"/>
              <a:buNone/>
            </a:pPr>
            <a:r>
              <a:t/>
            </a:r>
            <a:endParaRPr sz="3000">
              <a:solidFill>
                <a:schemeClr val="lt1"/>
              </a:solidFill>
              <a:latin typeface="Calibri"/>
              <a:ea typeface="Calibri"/>
              <a:cs typeface="Calibri"/>
              <a:sym typeface="Calibri"/>
            </a:endParaRPr>
          </a:p>
        </p:txBody>
      </p:sp>
      <p:sp>
        <p:nvSpPr>
          <p:cNvPr id="351" name="Google Shape;351;h22566ec18fe98aea_0_169"/>
          <p:cNvSpPr txBox="1"/>
          <p:nvPr>
            <p:ph idx="12" type="sldNum"/>
          </p:nvPr>
        </p:nvSpPr>
        <p:spPr>
          <a:xfrm>
            <a:off x="6583680" y="6377940"/>
            <a:ext cx="2103000" cy="153900"/>
          </a:xfrm>
          <a:prstGeom prst="rect">
            <a:avLst/>
          </a:prstGeom>
        </p:spPr>
        <p:txBody>
          <a:bodyPr anchorCtr="0" anchor="t" bIns="0" lIns="0" spcFirstLastPara="1" rIns="0" wrap="square" tIns="0">
            <a:spAutoFit/>
          </a:bodyPr>
          <a:lstStyle/>
          <a:p>
            <a:pPr indent="0" lvl="0" marL="0" rtl="0" algn="r">
              <a:spcBef>
                <a:spcPts val="0"/>
              </a:spcBef>
              <a:spcAft>
                <a:spcPts val="0"/>
              </a:spcAft>
              <a:buClr>
                <a:srgbClr val="000000"/>
              </a:buClr>
              <a:buSzPts val="1000"/>
              <a:buFont typeface="Arial"/>
              <a:buNone/>
            </a:pPr>
            <a:fld id="{00000000-1234-1234-1234-123412341234}" type="slidenum">
              <a:rPr lang="en-US"/>
              <a:t>‹#›</a:t>
            </a:fld>
            <a:endParaRPr/>
          </a:p>
        </p:txBody>
      </p:sp>
      <p:pic>
        <p:nvPicPr>
          <p:cNvPr id="352" name="Google Shape;352;h22566ec18fe98aea_0_169"/>
          <p:cNvPicPr preferRelativeResize="0"/>
          <p:nvPr/>
        </p:nvPicPr>
        <p:blipFill rotWithShape="1">
          <a:blip r:embed="rId3">
            <a:alphaModFix/>
          </a:blip>
          <a:srcRect b="0" l="0" r="0" t="0"/>
          <a:stretch/>
        </p:blipFill>
        <p:spPr>
          <a:xfrm>
            <a:off x="8042700" y="83900"/>
            <a:ext cx="986450" cy="843000"/>
          </a:xfrm>
          <a:prstGeom prst="rect">
            <a:avLst/>
          </a:prstGeom>
          <a:noFill/>
          <a:ln>
            <a:noFill/>
          </a:ln>
        </p:spPr>
      </p:pic>
      <p:pic>
        <p:nvPicPr>
          <p:cNvPr id="353" name="Google Shape;353;h22566ec18fe98aea_0_169" title="fenats congreso.png"/>
          <p:cNvPicPr preferRelativeResize="0"/>
          <p:nvPr/>
        </p:nvPicPr>
        <p:blipFill rotWithShape="1">
          <a:blip r:embed="rId4">
            <a:alphaModFix/>
          </a:blip>
          <a:srcRect b="0" l="8173" r="7652" t="0"/>
          <a:stretch/>
        </p:blipFill>
        <p:spPr>
          <a:xfrm>
            <a:off x="127250" y="926900"/>
            <a:ext cx="2754900" cy="5156411"/>
          </a:xfrm>
          <a:prstGeom prst="rect">
            <a:avLst/>
          </a:prstGeom>
          <a:noFill/>
          <a:ln>
            <a:noFill/>
          </a:ln>
        </p:spPr>
      </p:pic>
      <p:pic>
        <p:nvPicPr>
          <p:cNvPr id="354" name="Google Shape;354;h22566ec18fe98aea_0_169" title="Captura de pantalla 2026-09-22 120706.png"/>
          <p:cNvPicPr preferRelativeResize="0"/>
          <p:nvPr/>
        </p:nvPicPr>
        <p:blipFill>
          <a:blip r:embed="rId5">
            <a:alphaModFix/>
          </a:blip>
          <a:stretch>
            <a:fillRect/>
          </a:stretch>
        </p:blipFill>
        <p:spPr>
          <a:xfrm>
            <a:off x="5752450" y="4015825"/>
            <a:ext cx="2754900" cy="2746875"/>
          </a:xfrm>
          <a:prstGeom prst="rect">
            <a:avLst/>
          </a:prstGeom>
          <a:noFill/>
          <a:ln>
            <a:noFill/>
          </a:ln>
        </p:spPr>
      </p:pic>
      <p:sp>
        <p:nvSpPr>
          <p:cNvPr id="355" name="Google Shape;355;h22566ec18fe98aea_0_169"/>
          <p:cNvSpPr txBox="1"/>
          <p:nvPr/>
        </p:nvSpPr>
        <p:spPr>
          <a:xfrm>
            <a:off x="3470700" y="4991875"/>
            <a:ext cx="26931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500">
                <a:solidFill>
                  <a:schemeClr val="dk1"/>
                </a:solidFill>
              </a:rPr>
              <a:t>DESCARGA ACÁ LA PROPUESTA DE </a:t>
            </a:r>
            <a:br>
              <a:rPr b="1" lang="en-US" sz="1500">
                <a:solidFill>
                  <a:schemeClr val="dk1"/>
                </a:solidFill>
              </a:rPr>
            </a:br>
            <a:r>
              <a:rPr b="1" lang="en-US" sz="1500">
                <a:solidFill>
                  <a:schemeClr val="dk1"/>
                </a:solidFill>
              </a:rPr>
              <a:t>FENATS UNITARIA</a:t>
            </a:r>
            <a:endParaRPr b="1" sz="15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